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75" r:id="rId3"/>
    <p:sldId id="277" r:id="rId4"/>
    <p:sldId id="276" r:id="rId5"/>
    <p:sldId id="278" r:id="rId6"/>
    <p:sldId id="279" r:id="rId7"/>
    <p:sldId id="280" r:id="rId8"/>
    <p:sldId id="281" r:id="rId9"/>
    <p:sldId id="282" r:id="rId10"/>
    <p:sldId id="259"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01FF00"/>
    <a:srgbClr val="D322F8"/>
    <a:srgbClr val="052F6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85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e de titr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fr-FR"/>
              <a:t>Modifiez le style du titre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a:t>Modifiez le style des sous-titres du masque</a:t>
            </a:r>
            <a:endParaRPr lang="en-US" dirty="0"/>
          </a:p>
        </p:txBody>
      </p:sp>
      <p:sp>
        <p:nvSpPr>
          <p:cNvPr id="4" name="Date Placeholder 3"/>
          <p:cNvSpPr>
            <a:spLocks noGrp="1"/>
          </p:cNvSpPr>
          <p:nvPr>
            <p:ph type="dt" sz="half" idx="10"/>
          </p:nvPr>
        </p:nvSpPr>
        <p:spPr/>
        <p:txBody>
          <a:bodyPr/>
          <a:lstStyle/>
          <a:p>
            <a:fld id="{4676466A-C557-4F30-854A-2A91907D26FF}" type="datetimeFigureOut">
              <a:rPr lang="fr-FR" smtClean="0"/>
              <a:t>02/06/2024</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4726C306-C42F-4514-8839-CC0AEB9834EE}" type="slidenum">
              <a:rPr lang="fr-FR" smtClean="0"/>
              <a:t>‹N°›</a:t>
            </a:fld>
            <a:endParaRPr lang="fr-FR"/>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108533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 panoramique avec légen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a:t>Cliquez sur l'icône pour ajouter une image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fr-FR"/>
              <a:t>Cliquez pour modifier les styles du texte du masque</a:t>
            </a:r>
          </a:p>
        </p:txBody>
      </p:sp>
      <p:sp>
        <p:nvSpPr>
          <p:cNvPr id="3" name="Date Placeholder 2"/>
          <p:cNvSpPr>
            <a:spLocks noGrp="1"/>
          </p:cNvSpPr>
          <p:nvPr>
            <p:ph type="dt" sz="half" idx="10"/>
          </p:nvPr>
        </p:nvSpPr>
        <p:spPr/>
        <p:txBody>
          <a:bodyPr/>
          <a:lstStyle/>
          <a:p>
            <a:fld id="{4676466A-C557-4F30-854A-2A91907D26FF}" type="datetimeFigureOut">
              <a:rPr lang="fr-FR" smtClean="0"/>
              <a:t>02/06/2024</a:t>
            </a:fld>
            <a:endParaRPr lang="fr-FR"/>
          </a:p>
        </p:txBody>
      </p:sp>
      <p:sp>
        <p:nvSpPr>
          <p:cNvPr id="4" name="Footer Placeholder 3"/>
          <p:cNvSpPr>
            <a:spLocks noGrp="1"/>
          </p:cNvSpPr>
          <p:nvPr>
            <p:ph type="ftr" sz="quarter" idx="11"/>
          </p:nvPr>
        </p:nvSpPr>
        <p:spPr/>
        <p:txBody>
          <a:bodyPr/>
          <a:lstStyle/>
          <a:p>
            <a:endParaRPr lang="fr-FR"/>
          </a:p>
        </p:txBody>
      </p:sp>
      <p:sp>
        <p:nvSpPr>
          <p:cNvPr id="5" name="Slide Number Placeholder 4"/>
          <p:cNvSpPr>
            <a:spLocks noGrp="1"/>
          </p:cNvSpPr>
          <p:nvPr>
            <p:ph type="sldNum" sz="quarter" idx="12"/>
          </p:nvPr>
        </p:nvSpPr>
        <p:spPr/>
        <p:txBody>
          <a:bodyPr/>
          <a:lstStyle/>
          <a:p>
            <a:fld id="{4726C306-C42F-4514-8839-CC0AEB9834EE}" type="slidenum">
              <a:rPr lang="fr-FR" smtClean="0"/>
              <a:t>‹N°›</a:t>
            </a:fld>
            <a:endParaRPr lang="fr-FR"/>
          </a:p>
        </p:txBody>
      </p:sp>
    </p:spTree>
    <p:extLst>
      <p:ext uri="{BB962C8B-B14F-4D97-AF65-F5344CB8AC3E}">
        <p14:creationId xmlns:p14="http://schemas.microsoft.com/office/powerpoint/2010/main" val="31123277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re et légend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fr-FR"/>
              <a:t>Modifiez le style du titre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Cliquez pour modifier les styles du texte du masque</a:t>
            </a:r>
          </a:p>
        </p:txBody>
      </p:sp>
      <p:sp>
        <p:nvSpPr>
          <p:cNvPr id="4" name="Date Placeholder 3"/>
          <p:cNvSpPr>
            <a:spLocks noGrp="1"/>
          </p:cNvSpPr>
          <p:nvPr>
            <p:ph type="dt" sz="half" idx="10"/>
          </p:nvPr>
        </p:nvSpPr>
        <p:spPr/>
        <p:txBody>
          <a:bodyPr/>
          <a:lstStyle/>
          <a:p>
            <a:fld id="{4676466A-C557-4F30-854A-2A91907D26FF}" type="datetimeFigureOut">
              <a:rPr lang="fr-FR" smtClean="0"/>
              <a:t>02/06/2024</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4726C306-C42F-4514-8839-CC0AEB9834EE}" type="slidenum">
              <a:rPr lang="fr-FR" smtClean="0"/>
              <a:t>‹N°›</a:t>
            </a:fld>
            <a:endParaRPr lang="fr-FR"/>
          </a:p>
        </p:txBody>
      </p:sp>
    </p:spTree>
    <p:extLst>
      <p:ext uri="{BB962C8B-B14F-4D97-AF65-F5344CB8AC3E}">
        <p14:creationId xmlns:p14="http://schemas.microsoft.com/office/powerpoint/2010/main" val="309127880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tion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fr-FR"/>
              <a:t>Modifiez le style du titre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fr-FR"/>
              <a:t>Cliquez pour modifier les styles du texte du masque</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Cliquez pour modifier les styles du texte du masque</a:t>
            </a:r>
          </a:p>
        </p:txBody>
      </p:sp>
      <p:sp>
        <p:nvSpPr>
          <p:cNvPr id="4" name="Date Placeholder 3"/>
          <p:cNvSpPr>
            <a:spLocks noGrp="1"/>
          </p:cNvSpPr>
          <p:nvPr>
            <p:ph type="dt" sz="half" idx="10"/>
          </p:nvPr>
        </p:nvSpPr>
        <p:spPr/>
        <p:txBody>
          <a:bodyPr/>
          <a:lstStyle/>
          <a:p>
            <a:fld id="{4676466A-C557-4F30-854A-2A91907D26FF}" type="datetimeFigureOut">
              <a:rPr lang="fr-FR" smtClean="0"/>
              <a:t>02/06/2024</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4726C306-C42F-4514-8839-CC0AEB9834EE}" type="slidenum">
              <a:rPr lang="fr-FR" smtClean="0"/>
              <a:t>‹N°›</a:t>
            </a:fld>
            <a:endParaRPr lang="fr-FR"/>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35386090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arte nom">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fr-FR"/>
              <a:t>Modifiez le style du titre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Cliquez pour modifier les styles du texte du masque</a:t>
            </a:r>
          </a:p>
        </p:txBody>
      </p:sp>
      <p:sp>
        <p:nvSpPr>
          <p:cNvPr id="4" name="Date Placeholder 3"/>
          <p:cNvSpPr>
            <a:spLocks noGrp="1"/>
          </p:cNvSpPr>
          <p:nvPr>
            <p:ph type="dt" sz="half" idx="10"/>
          </p:nvPr>
        </p:nvSpPr>
        <p:spPr/>
        <p:txBody>
          <a:bodyPr/>
          <a:lstStyle/>
          <a:p>
            <a:fld id="{4676466A-C557-4F30-854A-2A91907D26FF}" type="datetimeFigureOut">
              <a:rPr lang="fr-FR" smtClean="0"/>
              <a:t>02/06/2024</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4726C306-C42F-4514-8839-CC0AEB9834EE}" type="slidenum">
              <a:rPr lang="fr-FR" smtClean="0"/>
              <a:t>‹N°›</a:t>
            </a:fld>
            <a:endParaRPr lang="fr-FR"/>
          </a:p>
        </p:txBody>
      </p:sp>
    </p:spTree>
    <p:extLst>
      <p:ext uri="{BB962C8B-B14F-4D97-AF65-F5344CB8AC3E}">
        <p14:creationId xmlns:p14="http://schemas.microsoft.com/office/powerpoint/2010/main" val="292958427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arte nom cita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fr-FR"/>
              <a:t>Modifiez le style du titre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fr-FR"/>
              <a:t>Cliquez pour modifier les styles du texte du masque</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Cliquez pour modifier les styles du texte du masque</a:t>
            </a:r>
          </a:p>
        </p:txBody>
      </p:sp>
      <p:sp>
        <p:nvSpPr>
          <p:cNvPr id="4" name="Date Placeholder 3"/>
          <p:cNvSpPr>
            <a:spLocks noGrp="1"/>
          </p:cNvSpPr>
          <p:nvPr>
            <p:ph type="dt" sz="half" idx="10"/>
          </p:nvPr>
        </p:nvSpPr>
        <p:spPr/>
        <p:txBody>
          <a:bodyPr/>
          <a:lstStyle/>
          <a:p>
            <a:fld id="{4676466A-C557-4F30-854A-2A91907D26FF}" type="datetimeFigureOut">
              <a:rPr lang="fr-FR" smtClean="0"/>
              <a:t>02/06/2024</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4726C306-C42F-4514-8839-CC0AEB9834EE}" type="slidenum">
              <a:rPr lang="fr-FR" smtClean="0"/>
              <a:t>‹N°›</a:t>
            </a:fld>
            <a:endParaRPr lang="fr-FR"/>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45767116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Vrai ou faux">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fr-FR"/>
              <a:t>Modifiez le style du titre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fr-FR"/>
              <a:t>Cliquez pour modifier les styles du texte du masque</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Cliquez pour modifier les styles du texte du masque</a:t>
            </a:r>
          </a:p>
        </p:txBody>
      </p:sp>
      <p:sp>
        <p:nvSpPr>
          <p:cNvPr id="4" name="Date Placeholder 3"/>
          <p:cNvSpPr>
            <a:spLocks noGrp="1"/>
          </p:cNvSpPr>
          <p:nvPr>
            <p:ph type="dt" sz="half" idx="10"/>
          </p:nvPr>
        </p:nvSpPr>
        <p:spPr/>
        <p:txBody>
          <a:bodyPr/>
          <a:lstStyle/>
          <a:p>
            <a:fld id="{4676466A-C557-4F30-854A-2A91907D26FF}" type="datetimeFigureOut">
              <a:rPr lang="fr-FR" smtClean="0"/>
              <a:t>02/06/2024</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4726C306-C42F-4514-8839-CC0AEB9834EE}" type="slidenum">
              <a:rPr lang="fr-FR" smtClean="0"/>
              <a:t>‹N°›</a:t>
            </a:fld>
            <a:endParaRPr lang="fr-FR"/>
          </a:p>
        </p:txBody>
      </p:sp>
    </p:spTree>
    <p:extLst>
      <p:ext uri="{BB962C8B-B14F-4D97-AF65-F5344CB8AC3E}">
        <p14:creationId xmlns:p14="http://schemas.microsoft.com/office/powerpoint/2010/main" val="354309472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fr-FR"/>
              <a:t>Modifiez le style du titre</a:t>
            </a:r>
            <a:endParaRPr lang="en-US" dirty="0"/>
          </a:p>
        </p:txBody>
      </p:sp>
      <p:sp>
        <p:nvSpPr>
          <p:cNvPr id="3" name="Vertical Text Placeholder 2"/>
          <p:cNvSpPr>
            <a:spLocks noGrp="1"/>
          </p:cNvSpPr>
          <p:nvPr>
            <p:ph type="body" orient="vert" idx="1"/>
          </p:nvPr>
        </p:nvSpPr>
        <p:spPr/>
        <p:txBody>
          <a:bodyPr vert="eaVert" ancho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4676466A-C557-4F30-854A-2A91907D26FF}" type="datetimeFigureOut">
              <a:rPr lang="fr-FR" smtClean="0"/>
              <a:t>02/06/2024</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4726C306-C42F-4514-8839-CC0AEB9834EE}" type="slidenum">
              <a:rPr lang="fr-FR" smtClean="0"/>
              <a:t>‹N°›</a:t>
            </a:fld>
            <a:endParaRPr lang="fr-FR"/>
          </a:p>
        </p:txBody>
      </p:sp>
    </p:spTree>
    <p:extLst>
      <p:ext uri="{BB962C8B-B14F-4D97-AF65-F5344CB8AC3E}">
        <p14:creationId xmlns:p14="http://schemas.microsoft.com/office/powerpoint/2010/main" val="15114932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fr-FR"/>
              <a:t>Modifiez le style du titre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4676466A-C557-4F30-854A-2A91907D26FF}" type="datetimeFigureOut">
              <a:rPr lang="fr-FR" smtClean="0"/>
              <a:t>02/06/2024</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4726C306-C42F-4514-8839-CC0AEB9834EE}" type="slidenum">
              <a:rPr lang="fr-FR" smtClean="0"/>
              <a:t>‹N°›</a:t>
            </a:fld>
            <a:endParaRPr lang="fr-FR"/>
          </a:p>
        </p:txBody>
      </p:sp>
    </p:spTree>
    <p:extLst>
      <p:ext uri="{BB962C8B-B14F-4D97-AF65-F5344CB8AC3E}">
        <p14:creationId xmlns:p14="http://schemas.microsoft.com/office/powerpoint/2010/main" val="42324995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idx="1"/>
          </p:nvPr>
        </p:nvSpPr>
        <p:spPr/>
        <p:txBody>
          <a:bodyPr anchor="ct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4676466A-C557-4F30-854A-2A91907D26FF}" type="datetimeFigureOut">
              <a:rPr lang="fr-FR" smtClean="0"/>
              <a:t>02/06/2024</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4726C306-C42F-4514-8839-CC0AEB9834EE}" type="slidenum">
              <a:rPr lang="fr-FR" smtClean="0"/>
              <a:t>‹N°›</a:t>
            </a:fld>
            <a:endParaRPr lang="fr-FR"/>
          </a:p>
        </p:txBody>
      </p:sp>
    </p:spTree>
    <p:extLst>
      <p:ext uri="{BB962C8B-B14F-4D97-AF65-F5344CB8AC3E}">
        <p14:creationId xmlns:p14="http://schemas.microsoft.com/office/powerpoint/2010/main" val="12207737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fr-FR"/>
              <a:t>Modifiez le style du titre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Cliquez pour modifier les styles du texte du masque</a:t>
            </a:r>
          </a:p>
        </p:txBody>
      </p:sp>
      <p:sp>
        <p:nvSpPr>
          <p:cNvPr id="4" name="Date Placeholder 3"/>
          <p:cNvSpPr>
            <a:spLocks noGrp="1"/>
          </p:cNvSpPr>
          <p:nvPr>
            <p:ph type="dt" sz="half" idx="10"/>
          </p:nvPr>
        </p:nvSpPr>
        <p:spPr/>
        <p:txBody>
          <a:bodyPr/>
          <a:lstStyle/>
          <a:p>
            <a:fld id="{4676466A-C557-4F30-854A-2A91907D26FF}" type="datetimeFigureOut">
              <a:rPr lang="fr-FR" smtClean="0"/>
              <a:t>02/06/2024</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4726C306-C42F-4514-8839-CC0AEB9834EE}" type="slidenum">
              <a:rPr lang="fr-FR" smtClean="0"/>
              <a:t>‹N°›</a:t>
            </a:fld>
            <a:endParaRPr lang="fr-FR"/>
          </a:p>
        </p:txBody>
      </p:sp>
    </p:spTree>
    <p:extLst>
      <p:ext uri="{BB962C8B-B14F-4D97-AF65-F5344CB8AC3E}">
        <p14:creationId xmlns:p14="http://schemas.microsoft.com/office/powerpoint/2010/main" val="30439003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Date Placeholder 4"/>
          <p:cNvSpPr>
            <a:spLocks noGrp="1"/>
          </p:cNvSpPr>
          <p:nvPr>
            <p:ph type="dt" sz="half" idx="10"/>
          </p:nvPr>
        </p:nvSpPr>
        <p:spPr/>
        <p:txBody>
          <a:bodyPr/>
          <a:lstStyle/>
          <a:p>
            <a:fld id="{4676466A-C557-4F30-854A-2A91907D26FF}" type="datetimeFigureOut">
              <a:rPr lang="fr-FR" smtClean="0"/>
              <a:t>02/06/2024</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4726C306-C42F-4514-8839-CC0AEB9834EE}" type="slidenum">
              <a:rPr lang="fr-FR" smtClean="0"/>
              <a:t>‹N°›</a:t>
            </a:fld>
            <a:endParaRPr lang="fr-FR"/>
          </a:p>
        </p:txBody>
      </p:sp>
    </p:spTree>
    <p:extLst>
      <p:ext uri="{BB962C8B-B14F-4D97-AF65-F5344CB8AC3E}">
        <p14:creationId xmlns:p14="http://schemas.microsoft.com/office/powerpoint/2010/main" val="36304176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fr-FR"/>
              <a:t>Modifiez le style du titre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7" name="Date Placeholder 6"/>
          <p:cNvSpPr>
            <a:spLocks noGrp="1"/>
          </p:cNvSpPr>
          <p:nvPr>
            <p:ph type="dt" sz="half" idx="10"/>
          </p:nvPr>
        </p:nvSpPr>
        <p:spPr/>
        <p:txBody>
          <a:bodyPr/>
          <a:lstStyle/>
          <a:p>
            <a:fld id="{4676466A-C557-4F30-854A-2A91907D26FF}" type="datetimeFigureOut">
              <a:rPr lang="fr-FR" smtClean="0"/>
              <a:t>02/06/2024</a:t>
            </a:fld>
            <a:endParaRPr lang="fr-FR"/>
          </a:p>
        </p:txBody>
      </p:sp>
      <p:sp>
        <p:nvSpPr>
          <p:cNvPr id="8" name="Footer Placeholder 7"/>
          <p:cNvSpPr>
            <a:spLocks noGrp="1"/>
          </p:cNvSpPr>
          <p:nvPr>
            <p:ph type="ftr" sz="quarter" idx="11"/>
          </p:nvPr>
        </p:nvSpPr>
        <p:spPr/>
        <p:txBody>
          <a:bodyPr/>
          <a:lstStyle/>
          <a:p>
            <a:endParaRPr lang="fr-FR"/>
          </a:p>
        </p:txBody>
      </p:sp>
      <p:sp>
        <p:nvSpPr>
          <p:cNvPr id="9" name="Slide Number Placeholder 8"/>
          <p:cNvSpPr>
            <a:spLocks noGrp="1"/>
          </p:cNvSpPr>
          <p:nvPr>
            <p:ph type="sldNum" sz="quarter" idx="12"/>
          </p:nvPr>
        </p:nvSpPr>
        <p:spPr/>
        <p:txBody>
          <a:bodyPr/>
          <a:lstStyle/>
          <a:p>
            <a:fld id="{4726C306-C42F-4514-8839-CC0AEB9834EE}" type="slidenum">
              <a:rPr lang="fr-FR" smtClean="0"/>
              <a:t>‹N°›</a:t>
            </a:fld>
            <a:endParaRPr lang="fr-FR"/>
          </a:p>
        </p:txBody>
      </p:sp>
    </p:spTree>
    <p:extLst>
      <p:ext uri="{BB962C8B-B14F-4D97-AF65-F5344CB8AC3E}">
        <p14:creationId xmlns:p14="http://schemas.microsoft.com/office/powerpoint/2010/main" val="24861639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Date Placeholder 2"/>
          <p:cNvSpPr>
            <a:spLocks noGrp="1"/>
          </p:cNvSpPr>
          <p:nvPr>
            <p:ph type="dt" sz="half" idx="10"/>
          </p:nvPr>
        </p:nvSpPr>
        <p:spPr/>
        <p:txBody>
          <a:bodyPr/>
          <a:lstStyle/>
          <a:p>
            <a:fld id="{4676466A-C557-4F30-854A-2A91907D26FF}" type="datetimeFigureOut">
              <a:rPr lang="fr-FR" smtClean="0"/>
              <a:t>02/06/2024</a:t>
            </a:fld>
            <a:endParaRPr lang="fr-FR"/>
          </a:p>
        </p:txBody>
      </p:sp>
      <p:sp>
        <p:nvSpPr>
          <p:cNvPr id="4" name="Footer Placeholder 3"/>
          <p:cNvSpPr>
            <a:spLocks noGrp="1"/>
          </p:cNvSpPr>
          <p:nvPr>
            <p:ph type="ftr" sz="quarter" idx="11"/>
          </p:nvPr>
        </p:nvSpPr>
        <p:spPr/>
        <p:txBody>
          <a:bodyPr/>
          <a:lstStyle/>
          <a:p>
            <a:endParaRPr lang="fr-FR"/>
          </a:p>
        </p:txBody>
      </p:sp>
      <p:sp>
        <p:nvSpPr>
          <p:cNvPr id="5" name="Slide Number Placeholder 4"/>
          <p:cNvSpPr>
            <a:spLocks noGrp="1"/>
          </p:cNvSpPr>
          <p:nvPr>
            <p:ph type="sldNum" sz="quarter" idx="12"/>
          </p:nvPr>
        </p:nvSpPr>
        <p:spPr/>
        <p:txBody>
          <a:bodyPr/>
          <a:lstStyle/>
          <a:p>
            <a:fld id="{4726C306-C42F-4514-8839-CC0AEB9834EE}" type="slidenum">
              <a:rPr lang="fr-FR" smtClean="0"/>
              <a:t>‹N°›</a:t>
            </a:fld>
            <a:endParaRPr lang="fr-FR"/>
          </a:p>
        </p:txBody>
      </p:sp>
    </p:spTree>
    <p:extLst>
      <p:ext uri="{BB962C8B-B14F-4D97-AF65-F5344CB8AC3E}">
        <p14:creationId xmlns:p14="http://schemas.microsoft.com/office/powerpoint/2010/main" val="40592631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676466A-C557-4F30-854A-2A91907D26FF}" type="datetimeFigureOut">
              <a:rPr lang="fr-FR" smtClean="0"/>
              <a:t>02/06/2024</a:t>
            </a:fld>
            <a:endParaRPr lang="fr-FR"/>
          </a:p>
        </p:txBody>
      </p:sp>
      <p:sp>
        <p:nvSpPr>
          <p:cNvPr id="3" name="Footer Placeholder 2"/>
          <p:cNvSpPr>
            <a:spLocks noGrp="1"/>
          </p:cNvSpPr>
          <p:nvPr>
            <p:ph type="ftr" sz="quarter" idx="11"/>
          </p:nvPr>
        </p:nvSpPr>
        <p:spPr/>
        <p:txBody>
          <a:bodyPr/>
          <a:lstStyle/>
          <a:p>
            <a:endParaRPr lang="fr-FR"/>
          </a:p>
        </p:txBody>
      </p:sp>
      <p:sp>
        <p:nvSpPr>
          <p:cNvPr id="4" name="Slide Number Placeholder 3"/>
          <p:cNvSpPr>
            <a:spLocks noGrp="1"/>
          </p:cNvSpPr>
          <p:nvPr>
            <p:ph type="sldNum" sz="quarter" idx="12"/>
          </p:nvPr>
        </p:nvSpPr>
        <p:spPr/>
        <p:txBody>
          <a:bodyPr/>
          <a:lstStyle/>
          <a:p>
            <a:fld id="{4726C306-C42F-4514-8839-CC0AEB9834EE}" type="slidenum">
              <a:rPr lang="fr-FR" smtClean="0"/>
              <a:t>‹N°›</a:t>
            </a:fld>
            <a:endParaRPr lang="fr-FR"/>
          </a:p>
        </p:txBody>
      </p:sp>
    </p:spTree>
    <p:extLst>
      <p:ext uri="{BB962C8B-B14F-4D97-AF65-F5344CB8AC3E}">
        <p14:creationId xmlns:p14="http://schemas.microsoft.com/office/powerpoint/2010/main" val="9187462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fr-FR"/>
              <a:t>Modifiez le style du titre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4676466A-C557-4F30-854A-2A91907D26FF}" type="datetimeFigureOut">
              <a:rPr lang="fr-FR" smtClean="0"/>
              <a:t>02/06/2024</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4726C306-C42F-4514-8839-CC0AEB9834EE}" type="slidenum">
              <a:rPr lang="fr-FR" smtClean="0"/>
              <a:t>‹N°›</a:t>
            </a:fld>
            <a:endParaRPr lang="fr-FR"/>
          </a:p>
        </p:txBody>
      </p:sp>
    </p:spTree>
    <p:extLst>
      <p:ext uri="{BB962C8B-B14F-4D97-AF65-F5344CB8AC3E}">
        <p14:creationId xmlns:p14="http://schemas.microsoft.com/office/powerpoint/2010/main" val="10341342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fr-FR"/>
              <a:t>Modifiez le style du titre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a:t>Cliquez sur l'icône pour ajouter une image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4676466A-C557-4F30-854A-2A91907D26FF}" type="datetimeFigureOut">
              <a:rPr lang="fr-FR" smtClean="0"/>
              <a:t>02/06/2024</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4726C306-C42F-4514-8839-CC0AEB9834EE}" type="slidenum">
              <a:rPr lang="fr-FR" smtClean="0"/>
              <a:t>‹N°›</a:t>
            </a:fld>
            <a:endParaRPr lang="fr-FR"/>
          </a:p>
        </p:txBody>
      </p:sp>
    </p:spTree>
    <p:extLst>
      <p:ext uri="{BB962C8B-B14F-4D97-AF65-F5344CB8AC3E}">
        <p14:creationId xmlns:p14="http://schemas.microsoft.com/office/powerpoint/2010/main" val="36479910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fr-FR"/>
              <a:t>Modifiez le style du titre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4676466A-C557-4F30-854A-2A91907D26FF}" type="datetimeFigureOut">
              <a:rPr lang="fr-FR" smtClean="0"/>
              <a:t>02/06/2024</a:t>
            </a:fld>
            <a:endParaRPr lang="fr-FR"/>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fr-FR"/>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4726C306-C42F-4514-8839-CC0AEB9834EE}" type="slidenum">
              <a:rPr lang="fr-FR" smtClean="0"/>
              <a:t>‹N°›</a:t>
            </a:fld>
            <a:endParaRPr lang="fr-FR"/>
          </a:p>
        </p:txBody>
      </p:sp>
    </p:spTree>
    <p:extLst>
      <p:ext uri="{BB962C8B-B14F-4D97-AF65-F5344CB8AC3E}">
        <p14:creationId xmlns:p14="http://schemas.microsoft.com/office/powerpoint/2010/main" val="326119335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2" Type="http://schemas.openxmlformats.org/officeDocument/2006/relationships/hyperlink" Target="https://github.com/Vurremt/report2"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6CE0951-72EA-9097-AE9C-EFC979AF397A}"/>
              </a:ext>
            </a:extLst>
          </p:cNvPr>
          <p:cNvSpPr>
            <a:spLocks noGrp="1"/>
          </p:cNvSpPr>
          <p:nvPr>
            <p:ph type="ctrTitle"/>
          </p:nvPr>
        </p:nvSpPr>
        <p:spPr>
          <a:xfrm>
            <a:off x="684211" y="685799"/>
            <a:ext cx="10370651" cy="2971801"/>
          </a:xfrm>
        </p:spPr>
        <p:txBody>
          <a:bodyPr>
            <a:normAutofit fontScale="90000"/>
          </a:bodyPr>
          <a:lstStyle/>
          <a:p>
            <a:br>
              <a:rPr lang="fr-FR" sz="6600" dirty="0"/>
            </a:br>
            <a:r>
              <a:rPr lang="fr-FR" sz="7300" dirty="0"/>
              <a:t>Computer Vision</a:t>
            </a:r>
            <a:br>
              <a:rPr lang="fr-FR" sz="6600" dirty="0"/>
            </a:br>
            <a:r>
              <a:rPr lang="fr-FR" sz="6600" dirty="0"/>
              <a:t>Report </a:t>
            </a:r>
            <a:r>
              <a:rPr lang="fr-FR" sz="6600" dirty="0" err="1"/>
              <a:t>Assignment</a:t>
            </a:r>
            <a:br>
              <a:rPr lang="fr-FR" sz="6600" dirty="0"/>
            </a:br>
            <a:r>
              <a:rPr lang="fr-FR" sz="6600" dirty="0"/>
              <a:t>#2</a:t>
            </a:r>
          </a:p>
        </p:txBody>
      </p:sp>
      <p:sp>
        <p:nvSpPr>
          <p:cNvPr id="3" name="Sous-titre 2">
            <a:extLst>
              <a:ext uri="{FF2B5EF4-FFF2-40B4-BE49-F238E27FC236}">
                <a16:creationId xmlns:a16="http://schemas.microsoft.com/office/drawing/2014/main" id="{F94CA8C0-ADB6-F6EC-41B8-78525A92B476}"/>
              </a:ext>
            </a:extLst>
          </p:cNvPr>
          <p:cNvSpPr>
            <a:spLocks noGrp="1"/>
          </p:cNvSpPr>
          <p:nvPr>
            <p:ph type="subTitle" idx="1"/>
          </p:nvPr>
        </p:nvSpPr>
        <p:spPr>
          <a:xfrm>
            <a:off x="684212" y="4149213"/>
            <a:ext cx="6400800" cy="2022988"/>
          </a:xfrm>
        </p:spPr>
        <p:txBody>
          <a:bodyPr>
            <a:normAutofit fontScale="92500" lnSpcReduction="10000"/>
          </a:bodyPr>
          <a:lstStyle/>
          <a:p>
            <a:r>
              <a:rPr lang="fr-FR" sz="2800" dirty="0">
                <a:solidFill>
                  <a:schemeClr val="tx1">
                    <a:lumMod val="85000"/>
                  </a:schemeClr>
                </a:solidFill>
              </a:rPr>
              <a:t>Evahn LE GAL</a:t>
            </a:r>
          </a:p>
          <a:p>
            <a:r>
              <a:rPr lang="fr-FR" sz="2800" dirty="0">
                <a:solidFill>
                  <a:schemeClr val="tx1">
                    <a:lumMod val="85000"/>
                  </a:schemeClr>
                </a:solidFill>
              </a:rPr>
              <a:t>9IE24004S</a:t>
            </a:r>
          </a:p>
          <a:p>
            <a:endParaRPr lang="fr-FR" sz="2800" dirty="0">
              <a:solidFill>
                <a:schemeClr val="tx1">
                  <a:lumMod val="85000"/>
                </a:schemeClr>
              </a:solidFill>
            </a:endParaRPr>
          </a:p>
          <a:p>
            <a:r>
              <a:rPr lang="fr-FR" sz="2800" dirty="0">
                <a:solidFill>
                  <a:schemeClr val="tx1">
                    <a:lumMod val="85000"/>
                  </a:schemeClr>
                </a:solidFill>
              </a:rPr>
              <a:t>06/04/2024</a:t>
            </a:r>
          </a:p>
        </p:txBody>
      </p:sp>
    </p:spTree>
    <p:extLst>
      <p:ext uri="{BB962C8B-B14F-4D97-AF65-F5344CB8AC3E}">
        <p14:creationId xmlns:p14="http://schemas.microsoft.com/office/powerpoint/2010/main" val="18501704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Image 13">
            <a:extLst>
              <a:ext uri="{FF2B5EF4-FFF2-40B4-BE49-F238E27FC236}">
                <a16:creationId xmlns:a16="http://schemas.microsoft.com/office/drawing/2014/main" id="{AE08C52F-E8A7-BCA4-5ABA-5F72D3344302}"/>
              </a:ext>
            </a:extLst>
          </p:cNvPr>
          <p:cNvPicPr>
            <a:picLocks noChangeAspect="1"/>
          </p:cNvPicPr>
          <p:nvPr/>
        </p:nvPicPr>
        <p:blipFill>
          <a:blip r:embed="rId2"/>
          <a:stretch>
            <a:fillRect/>
          </a:stretch>
        </p:blipFill>
        <p:spPr>
          <a:xfrm>
            <a:off x="260957" y="796416"/>
            <a:ext cx="5630685" cy="1838132"/>
          </a:xfrm>
          <a:prstGeom prst="rect">
            <a:avLst/>
          </a:prstGeom>
        </p:spPr>
      </p:pic>
      <p:sp>
        <p:nvSpPr>
          <p:cNvPr id="15" name="Titre 1">
            <a:extLst>
              <a:ext uri="{FF2B5EF4-FFF2-40B4-BE49-F238E27FC236}">
                <a16:creationId xmlns:a16="http://schemas.microsoft.com/office/drawing/2014/main" id="{3222D9FB-E2F3-174E-1830-E4121C748760}"/>
              </a:ext>
            </a:extLst>
          </p:cNvPr>
          <p:cNvSpPr>
            <a:spLocks noGrp="1"/>
          </p:cNvSpPr>
          <p:nvPr>
            <p:ph type="title"/>
          </p:nvPr>
        </p:nvSpPr>
        <p:spPr>
          <a:xfrm>
            <a:off x="684212" y="5155925"/>
            <a:ext cx="8534400" cy="1507067"/>
          </a:xfrm>
        </p:spPr>
        <p:txBody>
          <a:bodyPr/>
          <a:lstStyle/>
          <a:p>
            <a:r>
              <a:rPr lang="fr-FR" dirty="0"/>
              <a:t>B-2 : </a:t>
            </a:r>
            <a:r>
              <a:rPr lang="fr-FR" dirty="0" err="1"/>
              <a:t>Photometric</a:t>
            </a:r>
            <a:r>
              <a:rPr lang="fr-FR" dirty="0"/>
              <a:t> </a:t>
            </a:r>
            <a:r>
              <a:rPr lang="fr-FR" dirty="0" err="1"/>
              <a:t>Stereo</a:t>
            </a:r>
            <a:r>
              <a:rPr lang="fr-FR" dirty="0"/>
              <a:t> Method</a:t>
            </a:r>
          </a:p>
        </p:txBody>
      </p:sp>
      <p:sp>
        <p:nvSpPr>
          <p:cNvPr id="16" name="ZoneTexte 15">
            <a:extLst>
              <a:ext uri="{FF2B5EF4-FFF2-40B4-BE49-F238E27FC236}">
                <a16:creationId xmlns:a16="http://schemas.microsoft.com/office/drawing/2014/main" id="{A83DB384-40D2-038B-28FB-1F2D782F63EE}"/>
              </a:ext>
            </a:extLst>
          </p:cNvPr>
          <p:cNvSpPr txBox="1"/>
          <p:nvPr/>
        </p:nvSpPr>
        <p:spPr>
          <a:xfrm>
            <a:off x="260957" y="457862"/>
            <a:ext cx="3049741" cy="338554"/>
          </a:xfrm>
          <a:prstGeom prst="rect">
            <a:avLst/>
          </a:prstGeom>
          <a:noFill/>
        </p:spPr>
        <p:txBody>
          <a:bodyPr wrap="square" rtlCol="0">
            <a:spAutoFit/>
          </a:bodyPr>
          <a:lstStyle/>
          <a:p>
            <a:pPr algn="just"/>
            <a:r>
              <a:rPr lang="fr-FR" sz="1600" dirty="0" err="1"/>
              <a:t>With</a:t>
            </a:r>
            <a:r>
              <a:rPr lang="fr-FR" sz="1600" dirty="0"/>
              <a:t> lights 0 ; 5 ; 11</a:t>
            </a:r>
            <a:endParaRPr lang="fr-FR" sz="1600" dirty="0">
              <a:latin typeface="Consolas" panose="020B0609020204030204" pitchFamily="49" charset="0"/>
            </a:endParaRPr>
          </a:p>
        </p:txBody>
      </p:sp>
      <p:pic>
        <p:nvPicPr>
          <p:cNvPr id="31" name="Image 30">
            <a:extLst>
              <a:ext uri="{FF2B5EF4-FFF2-40B4-BE49-F238E27FC236}">
                <a16:creationId xmlns:a16="http://schemas.microsoft.com/office/drawing/2014/main" id="{90194A5F-6FA4-723D-DEEF-901CA0B4D0D4}"/>
              </a:ext>
            </a:extLst>
          </p:cNvPr>
          <p:cNvPicPr>
            <a:picLocks noChangeAspect="1"/>
          </p:cNvPicPr>
          <p:nvPr/>
        </p:nvPicPr>
        <p:blipFill>
          <a:blip r:embed="rId3"/>
          <a:stretch>
            <a:fillRect/>
          </a:stretch>
        </p:blipFill>
        <p:spPr>
          <a:xfrm>
            <a:off x="6302370" y="3317793"/>
            <a:ext cx="5626934" cy="1838132"/>
          </a:xfrm>
          <a:prstGeom prst="rect">
            <a:avLst/>
          </a:prstGeom>
        </p:spPr>
      </p:pic>
      <p:sp>
        <p:nvSpPr>
          <p:cNvPr id="32" name="ZoneTexte 31">
            <a:extLst>
              <a:ext uri="{FF2B5EF4-FFF2-40B4-BE49-F238E27FC236}">
                <a16:creationId xmlns:a16="http://schemas.microsoft.com/office/drawing/2014/main" id="{D592AEE7-50CE-D7CD-C93B-64A8F947BFE9}"/>
              </a:ext>
            </a:extLst>
          </p:cNvPr>
          <p:cNvSpPr txBox="1"/>
          <p:nvPr/>
        </p:nvSpPr>
        <p:spPr>
          <a:xfrm>
            <a:off x="6300358" y="2979239"/>
            <a:ext cx="3049741" cy="338554"/>
          </a:xfrm>
          <a:prstGeom prst="rect">
            <a:avLst/>
          </a:prstGeom>
          <a:noFill/>
        </p:spPr>
        <p:txBody>
          <a:bodyPr wrap="square" rtlCol="0">
            <a:spAutoFit/>
          </a:bodyPr>
          <a:lstStyle/>
          <a:p>
            <a:pPr algn="just"/>
            <a:r>
              <a:rPr lang="fr-FR" sz="1600" dirty="0" err="1"/>
              <a:t>With</a:t>
            </a:r>
            <a:r>
              <a:rPr lang="fr-FR" sz="1600" dirty="0"/>
              <a:t> lights 1 ; 2 ; 3</a:t>
            </a:r>
            <a:endParaRPr lang="fr-FR" sz="1600" dirty="0">
              <a:latin typeface="Consolas" panose="020B0609020204030204" pitchFamily="49" charset="0"/>
            </a:endParaRPr>
          </a:p>
        </p:txBody>
      </p:sp>
      <p:pic>
        <p:nvPicPr>
          <p:cNvPr id="34" name="Image 33">
            <a:extLst>
              <a:ext uri="{FF2B5EF4-FFF2-40B4-BE49-F238E27FC236}">
                <a16:creationId xmlns:a16="http://schemas.microsoft.com/office/drawing/2014/main" id="{8394E756-B865-28EE-1EE9-30F2F9E05E3E}"/>
              </a:ext>
            </a:extLst>
          </p:cNvPr>
          <p:cNvPicPr>
            <a:picLocks noChangeAspect="1"/>
          </p:cNvPicPr>
          <p:nvPr/>
        </p:nvPicPr>
        <p:blipFill>
          <a:blip r:embed="rId4"/>
          <a:stretch>
            <a:fillRect/>
          </a:stretch>
        </p:blipFill>
        <p:spPr>
          <a:xfrm>
            <a:off x="6300360" y="796416"/>
            <a:ext cx="5628944" cy="1855036"/>
          </a:xfrm>
          <a:prstGeom prst="rect">
            <a:avLst/>
          </a:prstGeom>
        </p:spPr>
      </p:pic>
      <p:sp>
        <p:nvSpPr>
          <p:cNvPr id="35" name="ZoneTexte 34">
            <a:extLst>
              <a:ext uri="{FF2B5EF4-FFF2-40B4-BE49-F238E27FC236}">
                <a16:creationId xmlns:a16="http://schemas.microsoft.com/office/drawing/2014/main" id="{075575F2-0279-E587-43EC-351E041458F3}"/>
              </a:ext>
            </a:extLst>
          </p:cNvPr>
          <p:cNvSpPr txBox="1"/>
          <p:nvPr/>
        </p:nvSpPr>
        <p:spPr>
          <a:xfrm>
            <a:off x="6300358" y="457862"/>
            <a:ext cx="3049741" cy="338554"/>
          </a:xfrm>
          <a:prstGeom prst="rect">
            <a:avLst/>
          </a:prstGeom>
          <a:noFill/>
        </p:spPr>
        <p:txBody>
          <a:bodyPr wrap="square" rtlCol="0">
            <a:spAutoFit/>
          </a:bodyPr>
          <a:lstStyle/>
          <a:p>
            <a:pPr algn="just"/>
            <a:r>
              <a:rPr lang="fr-FR" sz="1600" dirty="0" err="1"/>
              <a:t>With</a:t>
            </a:r>
            <a:r>
              <a:rPr lang="fr-FR" sz="1600" dirty="0"/>
              <a:t> lights 3 ; 6 ; 9</a:t>
            </a:r>
            <a:endParaRPr lang="fr-FR" sz="1600" dirty="0">
              <a:latin typeface="Consolas" panose="020B0609020204030204" pitchFamily="49" charset="0"/>
            </a:endParaRPr>
          </a:p>
        </p:txBody>
      </p:sp>
      <p:sp>
        <p:nvSpPr>
          <p:cNvPr id="36" name="ZoneTexte 35">
            <a:extLst>
              <a:ext uri="{FF2B5EF4-FFF2-40B4-BE49-F238E27FC236}">
                <a16:creationId xmlns:a16="http://schemas.microsoft.com/office/drawing/2014/main" id="{B29A4A80-2748-B746-271C-B46B735BE050}"/>
              </a:ext>
            </a:extLst>
          </p:cNvPr>
          <p:cNvSpPr txBox="1"/>
          <p:nvPr/>
        </p:nvSpPr>
        <p:spPr>
          <a:xfrm>
            <a:off x="224942" y="2973102"/>
            <a:ext cx="5840361" cy="2492990"/>
          </a:xfrm>
          <a:prstGeom prst="rect">
            <a:avLst/>
          </a:prstGeom>
          <a:noFill/>
        </p:spPr>
        <p:txBody>
          <a:bodyPr wrap="square" rtlCol="0">
            <a:spAutoFit/>
          </a:bodyPr>
          <a:lstStyle/>
          <a:p>
            <a:pPr algn="just"/>
            <a:r>
              <a:rPr lang="en-US" sz="1200" dirty="0"/>
              <a:t>We clearly see that choosing our lights has a huge impact on the result. Indeed, since the lights are "sorted" in the file, we can define "near" light points and other "far away" ones. Indeed, lights 4 and 5 are very close spatially, and the same for all the lights in the list. We therefore notice that when we take 3 images with very close lights (1, 2 and 3), the lighting is "a bit the same" for all 3, the calculation of the normal is therefore completely distorted and we obtain a image with very little variation.</a:t>
            </a:r>
          </a:p>
          <a:p>
            <a:pPr algn="just"/>
            <a:endParaRPr lang="en-US" sz="1200" dirty="0"/>
          </a:p>
          <a:p>
            <a:pPr algn="just"/>
            <a:r>
              <a:rPr lang="en-US" sz="1200" dirty="0"/>
              <a:t>Conversely, when we take very opposite lights (0, 5 and 11), we obtain a very detailed normal map, because the lights cover a large part of the object, and we can extract a greater number of elements from it. Finally, we notice that a case of average reconciliation (3, 6 and 9) gives an intermediate result, which makes sense.</a:t>
            </a:r>
            <a:endParaRPr lang="fr-FR" sz="1200" dirty="0"/>
          </a:p>
        </p:txBody>
      </p:sp>
    </p:spTree>
    <p:extLst>
      <p:ext uri="{BB962C8B-B14F-4D97-AF65-F5344CB8AC3E}">
        <p14:creationId xmlns:p14="http://schemas.microsoft.com/office/powerpoint/2010/main" val="37027682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1238F2C-F7CD-7F61-9266-74B7494AA0EB}"/>
              </a:ext>
            </a:extLst>
          </p:cNvPr>
          <p:cNvSpPr>
            <a:spLocks noGrp="1"/>
          </p:cNvSpPr>
          <p:nvPr>
            <p:ph type="title"/>
          </p:nvPr>
        </p:nvSpPr>
        <p:spPr>
          <a:xfrm>
            <a:off x="684212" y="3630729"/>
            <a:ext cx="8534400" cy="1507067"/>
          </a:xfrm>
        </p:spPr>
        <p:txBody>
          <a:bodyPr>
            <a:normAutofit/>
          </a:bodyPr>
          <a:lstStyle/>
          <a:p>
            <a:r>
              <a:rPr lang="fr-FR" sz="4000" dirty="0"/>
              <a:t>Plan</a:t>
            </a:r>
          </a:p>
        </p:txBody>
      </p:sp>
      <p:sp>
        <p:nvSpPr>
          <p:cNvPr id="3" name="Espace réservé du contenu 2">
            <a:extLst>
              <a:ext uri="{FF2B5EF4-FFF2-40B4-BE49-F238E27FC236}">
                <a16:creationId xmlns:a16="http://schemas.microsoft.com/office/drawing/2014/main" id="{7A2DBA5E-760B-9671-4570-F06BE7FDB908}"/>
              </a:ext>
            </a:extLst>
          </p:cNvPr>
          <p:cNvSpPr>
            <a:spLocks noGrp="1"/>
          </p:cNvSpPr>
          <p:nvPr>
            <p:ph idx="1"/>
          </p:nvPr>
        </p:nvSpPr>
        <p:spPr>
          <a:xfrm>
            <a:off x="953841" y="385233"/>
            <a:ext cx="8534400" cy="3615267"/>
          </a:xfrm>
        </p:spPr>
        <p:txBody>
          <a:bodyPr>
            <a:normAutofit/>
          </a:bodyPr>
          <a:lstStyle/>
          <a:p>
            <a:r>
              <a:rPr lang="fr-FR" sz="2800" dirty="0"/>
              <a:t>5-points </a:t>
            </a:r>
            <a:r>
              <a:rPr lang="fr-FR" sz="2800" dirty="0" err="1"/>
              <a:t>Algorithm</a:t>
            </a:r>
            <a:endParaRPr lang="fr-FR" sz="2800" dirty="0"/>
          </a:p>
          <a:p>
            <a:r>
              <a:rPr lang="fr-FR" sz="2800" dirty="0"/>
              <a:t>Computation of E</a:t>
            </a:r>
          </a:p>
          <a:p>
            <a:r>
              <a:rPr lang="fr-FR" sz="2800" dirty="0"/>
              <a:t>Associated </a:t>
            </a:r>
            <a:r>
              <a:rPr lang="fr-FR" sz="2800" dirty="0" err="1"/>
              <a:t>Epipolar</a:t>
            </a:r>
            <a:r>
              <a:rPr lang="fr-FR" sz="2800" dirty="0"/>
              <a:t> Lines</a:t>
            </a:r>
          </a:p>
          <a:p>
            <a:r>
              <a:rPr lang="fr-FR" sz="2800" dirty="0" err="1"/>
              <a:t>Results</a:t>
            </a:r>
            <a:r>
              <a:rPr lang="fr-FR" sz="2800" dirty="0"/>
              <a:t> A-2</a:t>
            </a:r>
          </a:p>
          <a:p>
            <a:r>
              <a:rPr lang="fr-FR" sz="2800" dirty="0" err="1"/>
              <a:t>Normals</a:t>
            </a:r>
            <a:r>
              <a:rPr lang="fr-FR" sz="2800" dirty="0"/>
              <a:t> Surface</a:t>
            </a:r>
          </a:p>
          <a:p>
            <a:r>
              <a:rPr lang="fr-FR" sz="2800" dirty="0" err="1"/>
              <a:t>Results</a:t>
            </a:r>
            <a:r>
              <a:rPr lang="fr-FR" sz="2800" dirty="0"/>
              <a:t> B-2</a:t>
            </a:r>
            <a:endParaRPr lang="fr-FR" dirty="0"/>
          </a:p>
        </p:txBody>
      </p:sp>
      <p:sp>
        <p:nvSpPr>
          <p:cNvPr id="4" name="ZoneTexte 3">
            <a:extLst>
              <a:ext uri="{FF2B5EF4-FFF2-40B4-BE49-F238E27FC236}">
                <a16:creationId xmlns:a16="http://schemas.microsoft.com/office/drawing/2014/main" id="{49BA129E-D544-67D7-BCCC-7866A5FF6B44}"/>
              </a:ext>
            </a:extLst>
          </p:cNvPr>
          <p:cNvSpPr txBox="1"/>
          <p:nvPr/>
        </p:nvSpPr>
        <p:spPr>
          <a:xfrm>
            <a:off x="1408905" y="5157981"/>
            <a:ext cx="7662619" cy="646331"/>
          </a:xfrm>
          <a:prstGeom prst="rect">
            <a:avLst/>
          </a:prstGeom>
          <a:noFill/>
        </p:spPr>
        <p:txBody>
          <a:bodyPr wrap="square" rtlCol="0">
            <a:spAutoFit/>
          </a:bodyPr>
          <a:lstStyle/>
          <a:p>
            <a:pPr algn="just"/>
            <a:r>
              <a:rPr lang="fr-FR" dirty="0"/>
              <a:t>All the code and the images can </a:t>
            </a:r>
            <a:r>
              <a:rPr lang="fr-FR" dirty="0" err="1"/>
              <a:t>be</a:t>
            </a:r>
            <a:r>
              <a:rPr lang="fr-FR" dirty="0"/>
              <a:t> </a:t>
            </a:r>
            <a:r>
              <a:rPr lang="fr-FR" dirty="0" err="1"/>
              <a:t>find</a:t>
            </a:r>
            <a:r>
              <a:rPr lang="fr-FR" dirty="0"/>
              <a:t> on </a:t>
            </a:r>
            <a:r>
              <a:rPr lang="fr-FR" dirty="0" err="1"/>
              <a:t>my</a:t>
            </a:r>
            <a:r>
              <a:rPr lang="fr-FR" dirty="0"/>
              <a:t> GitHub repository :</a:t>
            </a:r>
          </a:p>
          <a:p>
            <a:pPr algn="just"/>
            <a:r>
              <a:rPr lang="fr-FR" dirty="0">
                <a:solidFill>
                  <a:srgbClr val="FFFF00"/>
                </a:solidFill>
                <a:hlinkClick r:id="rId2">
                  <a:extLst>
                    <a:ext uri="{A12FA001-AC4F-418D-AE19-62706E023703}">
                      <ahyp:hlinkClr xmlns:ahyp="http://schemas.microsoft.com/office/drawing/2018/hyperlinkcolor" val="tx"/>
                    </a:ext>
                  </a:extLst>
                </a:hlinkClick>
              </a:rPr>
              <a:t>https://github.com/Vurremt/report2</a:t>
            </a:r>
            <a:r>
              <a:rPr lang="fr-FR" dirty="0">
                <a:solidFill>
                  <a:srgbClr val="FFFF00"/>
                </a:solidFill>
              </a:rPr>
              <a:t> </a:t>
            </a:r>
          </a:p>
        </p:txBody>
      </p:sp>
    </p:spTree>
    <p:extLst>
      <p:ext uri="{BB962C8B-B14F-4D97-AF65-F5344CB8AC3E}">
        <p14:creationId xmlns:p14="http://schemas.microsoft.com/office/powerpoint/2010/main" val="22464554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1E4ED0E-471D-FD31-A3A5-4EC09F563DB4}"/>
              </a:ext>
            </a:extLst>
          </p:cNvPr>
          <p:cNvSpPr>
            <a:spLocks noGrp="1"/>
          </p:cNvSpPr>
          <p:nvPr>
            <p:ph type="title"/>
          </p:nvPr>
        </p:nvSpPr>
        <p:spPr>
          <a:xfrm>
            <a:off x="684212" y="4752802"/>
            <a:ext cx="8534400" cy="1507067"/>
          </a:xfrm>
        </p:spPr>
        <p:txBody>
          <a:bodyPr/>
          <a:lstStyle/>
          <a:p>
            <a:r>
              <a:rPr lang="fr-FR" dirty="0"/>
              <a:t>Structure of the Program</a:t>
            </a:r>
          </a:p>
        </p:txBody>
      </p:sp>
      <p:sp>
        <p:nvSpPr>
          <p:cNvPr id="5" name="Espace réservé du contenu 2">
            <a:extLst>
              <a:ext uri="{FF2B5EF4-FFF2-40B4-BE49-F238E27FC236}">
                <a16:creationId xmlns:a16="http://schemas.microsoft.com/office/drawing/2014/main" id="{7020053D-7595-6366-DC37-C55658A6904F}"/>
              </a:ext>
            </a:extLst>
          </p:cNvPr>
          <p:cNvSpPr>
            <a:spLocks noGrp="1"/>
          </p:cNvSpPr>
          <p:nvPr>
            <p:ph idx="1"/>
          </p:nvPr>
        </p:nvSpPr>
        <p:spPr>
          <a:xfrm>
            <a:off x="684212" y="521112"/>
            <a:ext cx="9905130" cy="3549444"/>
          </a:xfrm>
        </p:spPr>
        <p:txBody>
          <a:bodyPr>
            <a:normAutofit/>
          </a:bodyPr>
          <a:lstStyle/>
          <a:p>
            <a:pPr marL="0" indent="0" algn="just">
              <a:buNone/>
            </a:pPr>
            <a:r>
              <a:rPr lang="en-US" dirty="0">
                <a:solidFill>
                  <a:srgbClr val="01FF00"/>
                </a:solidFill>
              </a:rPr>
              <a:t>Question A-2 :</a:t>
            </a:r>
          </a:p>
          <a:p>
            <a:pPr algn="just"/>
            <a:r>
              <a:rPr lang="en-US" u="sng" dirty="0">
                <a:solidFill>
                  <a:srgbClr val="FFFFFF"/>
                </a:solidFill>
              </a:rPr>
              <a:t>Part 1</a:t>
            </a:r>
            <a:r>
              <a:rPr lang="en-US" dirty="0">
                <a:solidFill>
                  <a:srgbClr val="FFFFFF"/>
                </a:solidFill>
              </a:rPr>
              <a:t> : Program in C++   </a:t>
            </a:r>
            <a:r>
              <a:rPr lang="en-US" dirty="0">
                <a:solidFill>
                  <a:srgbClr val="FFFFFF"/>
                </a:solidFill>
                <a:sym typeface="Wingdings" panose="05000000000000000000" pitchFamily="2" charset="2"/>
              </a:rPr>
              <a:t>   Use of OpenCV to obtain essential matrix E which is/are saved in the folder </a:t>
            </a:r>
            <a:r>
              <a:rPr lang="fr-FR" dirty="0" err="1">
                <a:solidFill>
                  <a:srgbClr val="FFFF00"/>
                </a:solidFill>
                <a:sym typeface="Wingdings" panose="05000000000000000000" pitchFamily="2" charset="2"/>
              </a:rPr>
              <a:t>resources</a:t>
            </a:r>
            <a:r>
              <a:rPr lang="fr-FR" dirty="0">
                <a:solidFill>
                  <a:srgbClr val="FFFF00"/>
                </a:solidFill>
                <a:sym typeface="Wingdings" panose="05000000000000000000" pitchFamily="2" charset="2"/>
              </a:rPr>
              <a:t>\report1_F\A2_matrix_E\ </a:t>
            </a:r>
          </a:p>
          <a:p>
            <a:pPr algn="just"/>
            <a:r>
              <a:rPr lang="fr-FR" u="sng" dirty="0">
                <a:solidFill>
                  <a:schemeClr val="tx1"/>
                </a:solidFill>
                <a:sym typeface="Wingdings" panose="05000000000000000000" pitchFamily="2" charset="2"/>
              </a:rPr>
              <a:t>Part 2</a:t>
            </a:r>
            <a:r>
              <a:rPr lang="fr-FR" dirty="0">
                <a:solidFill>
                  <a:schemeClr val="tx1"/>
                </a:solidFill>
                <a:sym typeface="Wingdings" panose="05000000000000000000" pitchFamily="2" charset="2"/>
              </a:rPr>
              <a:t> : First Half of the Python      Exploitation of E and the </a:t>
            </a:r>
            <a:r>
              <a:rPr lang="fr-FR" dirty="0" err="1">
                <a:solidFill>
                  <a:schemeClr val="tx1"/>
                </a:solidFill>
                <a:sym typeface="Wingdings" panose="05000000000000000000" pitchFamily="2" charset="2"/>
              </a:rPr>
              <a:t>results</a:t>
            </a:r>
            <a:r>
              <a:rPr lang="fr-FR" dirty="0">
                <a:solidFill>
                  <a:schemeClr val="tx1"/>
                </a:solidFill>
                <a:sym typeface="Wingdings" panose="05000000000000000000" pitchFamily="2" charset="2"/>
              </a:rPr>
              <a:t> of first report to </a:t>
            </a:r>
            <a:r>
              <a:rPr lang="fr-FR" dirty="0" err="1">
                <a:solidFill>
                  <a:schemeClr val="tx1"/>
                </a:solidFill>
                <a:sym typeface="Wingdings" panose="05000000000000000000" pitchFamily="2" charset="2"/>
              </a:rPr>
              <a:t>obtain</a:t>
            </a:r>
            <a:r>
              <a:rPr lang="fr-FR" dirty="0">
                <a:solidFill>
                  <a:schemeClr val="tx1"/>
                </a:solidFill>
                <a:sym typeface="Wingdings" panose="05000000000000000000" pitchFamily="2" charset="2"/>
              </a:rPr>
              <a:t> </a:t>
            </a:r>
            <a:r>
              <a:rPr lang="fr-FR" dirty="0" err="1">
                <a:solidFill>
                  <a:schemeClr val="tx1"/>
                </a:solidFill>
                <a:sym typeface="Wingdings" panose="05000000000000000000" pitchFamily="2" charset="2"/>
              </a:rPr>
              <a:t>epipolar</a:t>
            </a:r>
            <a:r>
              <a:rPr lang="fr-FR" dirty="0">
                <a:solidFill>
                  <a:schemeClr val="tx1"/>
                </a:solidFill>
                <a:sym typeface="Wingdings" panose="05000000000000000000" pitchFamily="2" charset="2"/>
              </a:rPr>
              <a:t> </a:t>
            </a:r>
            <a:r>
              <a:rPr lang="fr-FR" dirty="0" err="1">
                <a:solidFill>
                  <a:schemeClr val="tx1"/>
                </a:solidFill>
                <a:sym typeface="Wingdings" panose="05000000000000000000" pitchFamily="2" charset="2"/>
              </a:rPr>
              <a:t>lines</a:t>
            </a:r>
            <a:r>
              <a:rPr lang="fr-FR" dirty="0">
                <a:solidFill>
                  <a:schemeClr val="tx1"/>
                </a:solidFill>
                <a:sym typeface="Wingdings" panose="05000000000000000000" pitchFamily="2" charset="2"/>
              </a:rPr>
              <a:t> of E </a:t>
            </a:r>
            <a:r>
              <a:rPr lang="fr-FR" dirty="0" err="1">
                <a:solidFill>
                  <a:schemeClr val="tx1"/>
                </a:solidFill>
                <a:sym typeface="Wingdings" panose="05000000000000000000" pitchFamily="2" charset="2"/>
              </a:rPr>
              <a:t>compared</a:t>
            </a:r>
            <a:r>
              <a:rPr lang="fr-FR" dirty="0">
                <a:solidFill>
                  <a:schemeClr val="tx1"/>
                </a:solidFill>
                <a:sym typeface="Wingdings" panose="05000000000000000000" pitchFamily="2" charset="2"/>
              </a:rPr>
              <a:t> to the </a:t>
            </a:r>
            <a:r>
              <a:rPr lang="fr-FR" dirty="0" err="1">
                <a:solidFill>
                  <a:schemeClr val="tx1"/>
                </a:solidFill>
                <a:sym typeface="Wingdings" panose="05000000000000000000" pitchFamily="2" charset="2"/>
              </a:rPr>
              <a:t>previous</a:t>
            </a:r>
            <a:r>
              <a:rPr lang="fr-FR" dirty="0">
                <a:solidFill>
                  <a:schemeClr val="tx1"/>
                </a:solidFill>
                <a:sym typeface="Wingdings" panose="05000000000000000000" pitchFamily="2" charset="2"/>
              </a:rPr>
              <a:t> F</a:t>
            </a:r>
          </a:p>
          <a:p>
            <a:pPr marL="0" indent="0" algn="just">
              <a:buNone/>
            </a:pPr>
            <a:r>
              <a:rPr lang="en-US" dirty="0">
                <a:solidFill>
                  <a:srgbClr val="01FF00"/>
                </a:solidFill>
              </a:rPr>
              <a:t>Question B-2 :</a:t>
            </a:r>
          </a:p>
          <a:p>
            <a:pPr algn="just"/>
            <a:r>
              <a:rPr lang="en-US" u="sng" dirty="0">
                <a:solidFill>
                  <a:srgbClr val="FFFFFF"/>
                </a:solidFill>
              </a:rPr>
              <a:t>Part 3</a:t>
            </a:r>
            <a:r>
              <a:rPr lang="en-US" dirty="0">
                <a:solidFill>
                  <a:srgbClr val="FFFFFF"/>
                </a:solidFill>
              </a:rPr>
              <a:t> : Second Half of the Python   </a:t>
            </a:r>
            <a:r>
              <a:rPr lang="en-US" dirty="0">
                <a:solidFill>
                  <a:srgbClr val="FFFFFF"/>
                </a:solidFill>
                <a:sym typeface="Wingdings" panose="05000000000000000000" pitchFamily="2" charset="2"/>
              </a:rPr>
              <a:t>   Open data in the folder </a:t>
            </a:r>
            <a:r>
              <a:rPr lang="en-US" dirty="0">
                <a:solidFill>
                  <a:srgbClr val="FFFF00"/>
                </a:solidFill>
                <a:sym typeface="Wingdings" panose="05000000000000000000" pitchFamily="2" charset="2"/>
              </a:rPr>
              <a:t>resources\photometric\ </a:t>
            </a:r>
            <a:r>
              <a:rPr lang="en-US" dirty="0">
                <a:solidFill>
                  <a:srgbClr val="FFFFFF"/>
                </a:solidFill>
                <a:sym typeface="Wingdings" panose="05000000000000000000" pitchFamily="2" charset="2"/>
              </a:rPr>
              <a:t>and compute the normal surface</a:t>
            </a:r>
            <a:endParaRPr lang="en-US" dirty="0">
              <a:solidFill>
                <a:schemeClr val="tx1"/>
              </a:solidFill>
            </a:endParaRPr>
          </a:p>
        </p:txBody>
      </p:sp>
      <p:sp>
        <p:nvSpPr>
          <p:cNvPr id="3" name="ZoneTexte 2">
            <a:extLst>
              <a:ext uri="{FF2B5EF4-FFF2-40B4-BE49-F238E27FC236}">
                <a16:creationId xmlns:a16="http://schemas.microsoft.com/office/drawing/2014/main" id="{5B7DA3A2-149D-4769-FE45-8E2FDD7A11E5}"/>
              </a:ext>
            </a:extLst>
          </p:cNvPr>
          <p:cNvSpPr txBox="1"/>
          <p:nvPr/>
        </p:nvSpPr>
        <p:spPr>
          <a:xfrm>
            <a:off x="3408034" y="4194528"/>
            <a:ext cx="5375932" cy="646331"/>
          </a:xfrm>
          <a:prstGeom prst="rect">
            <a:avLst/>
          </a:prstGeom>
          <a:noFill/>
        </p:spPr>
        <p:txBody>
          <a:bodyPr wrap="square" rtlCol="0">
            <a:spAutoFit/>
          </a:bodyPr>
          <a:lstStyle/>
          <a:p>
            <a:r>
              <a:rPr lang="en-US" u="sng" dirty="0">
                <a:solidFill>
                  <a:srgbClr val="01FF00"/>
                </a:solidFill>
              </a:rPr>
              <a:t>Note :</a:t>
            </a:r>
            <a:r>
              <a:rPr lang="en-US" dirty="0"/>
              <a:t> the images obtained by parts 2 and 3 are saved in the folder </a:t>
            </a:r>
            <a:r>
              <a:rPr lang="en-US" dirty="0">
                <a:solidFill>
                  <a:srgbClr val="FFFF00"/>
                </a:solidFill>
                <a:sym typeface="Wingdings" panose="05000000000000000000" pitchFamily="2" charset="2"/>
              </a:rPr>
              <a:t>resources\output\</a:t>
            </a:r>
            <a:endParaRPr lang="fr-FR" dirty="0"/>
          </a:p>
        </p:txBody>
      </p:sp>
    </p:spTree>
    <p:extLst>
      <p:ext uri="{BB962C8B-B14F-4D97-AF65-F5344CB8AC3E}">
        <p14:creationId xmlns:p14="http://schemas.microsoft.com/office/powerpoint/2010/main" val="6587416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1E4ED0E-471D-FD31-A3A5-4EC09F563DB4}"/>
              </a:ext>
            </a:extLst>
          </p:cNvPr>
          <p:cNvSpPr>
            <a:spLocks noGrp="1"/>
          </p:cNvSpPr>
          <p:nvPr>
            <p:ph type="title"/>
          </p:nvPr>
        </p:nvSpPr>
        <p:spPr>
          <a:xfrm>
            <a:off x="684212" y="4752802"/>
            <a:ext cx="8534400" cy="1507067"/>
          </a:xfrm>
        </p:spPr>
        <p:txBody>
          <a:bodyPr/>
          <a:lstStyle/>
          <a:p>
            <a:r>
              <a:rPr lang="fr-FR" dirty="0"/>
              <a:t>A-1 : 5-Points </a:t>
            </a:r>
            <a:r>
              <a:rPr lang="fr-FR" dirty="0" err="1"/>
              <a:t>Algorithm</a:t>
            </a:r>
            <a:endParaRPr lang="fr-FR" dirty="0"/>
          </a:p>
        </p:txBody>
      </p:sp>
      <p:sp>
        <p:nvSpPr>
          <p:cNvPr id="5" name="Espace réservé du contenu 2">
            <a:extLst>
              <a:ext uri="{FF2B5EF4-FFF2-40B4-BE49-F238E27FC236}">
                <a16:creationId xmlns:a16="http://schemas.microsoft.com/office/drawing/2014/main" id="{7020053D-7595-6366-DC37-C55658A6904F}"/>
              </a:ext>
            </a:extLst>
          </p:cNvPr>
          <p:cNvSpPr>
            <a:spLocks noGrp="1"/>
          </p:cNvSpPr>
          <p:nvPr>
            <p:ph idx="1"/>
          </p:nvPr>
        </p:nvSpPr>
        <p:spPr>
          <a:xfrm>
            <a:off x="684212" y="618209"/>
            <a:ext cx="9895298" cy="4376576"/>
          </a:xfrm>
        </p:spPr>
        <p:txBody>
          <a:bodyPr>
            <a:normAutofit lnSpcReduction="10000"/>
          </a:bodyPr>
          <a:lstStyle/>
          <a:p>
            <a:pPr algn="just"/>
            <a:r>
              <a:rPr lang="en-US" dirty="0">
                <a:solidFill>
                  <a:srgbClr val="FFFFFF"/>
                </a:solidFill>
              </a:rPr>
              <a:t>The 5-point algorithm in stereo optics is used to determine the relative position of two cameras from points in two images of the same object.</a:t>
            </a:r>
          </a:p>
          <a:p>
            <a:pPr algn="just"/>
            <a:r>
              <a:rPr lang="en-US" dirty="0">
                <a:solidFill>
                  <a:srgbClr val="FFFFFF"/>
                </a:solidFill>
              </a:rPr>
              <a:t>We use 5 pairs of points to determine the essential matrix E (and thus obtain the rotation matrix R and a translation vector t with an SVD decomposition, which can be used to reconstruct the 3D scene). </a:t>
            </a:r>
          </a:p>
          <a:p>
            <a:pPr algn="just"/>
            <a:r>
              <a:rPr lang="en-US" dirty="0">
                <a:solidFill>
                  <a:srgbClr val="FFFFFF"/>
                </a:solidFill>
              </a:rPr>
              <a:t>The advantages of this method are that it is more resistant to noise than other algorithms (8-point) and is more robust to errors in point correspondence to a certain degree.</a:t>
            </a:r>
          </a:p>
          <a:p>
            <a:pPr algn="just"/>
            <a:r>
              <a:rPr lang="en-US" dirty="0">
                <a:solidFill>
                  <a:srgbClr val="FFFFFF"/>
                </a:solidFill>
              </a:rPr>
              <a:t>The disadvantages are greater calculation time, as well as the possibility of obtaining several possible results due to the nature of the polynomial equation. With only 5 points, the system is generally underdetermined, meaning this leads to a space of potential solutions rather than a single solution.</a:t>
            </a:r>
          </a:p>
        </p:txBody>
      </p:sp>
    </p:spTree>
    <p:extLst>
      <p:ext uri="{BB962C8B-B14F-4D97-AF65-F5344CB8AC3E}">
        <p14:creationId xmlns:p14="http://schemas.microsoft.com/office/powerpoint/2010/main" val="32049031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1E4ED0E-471D-FD31-A3A5-4EC09F563DB4}"/>
              </a:ext>
            </a:extLst>
          </p:cNvPr>
          <p:cNvSpPr>
            <a:spLocks noGrp="1"/>
          </p:cNvSpPr>
          <p:nvPr>
            <p:ph type="title"/>
          </p:nvPr>
        </p:nvSpPr>
        <p:spPr>
          <a:xfrm>
            <a:off x="684212" y="4752802"/>
            <a:ext cx="8534400" cy="1507067"/>
          </a:xfrm>
        </p:spPr>
        <p:txBody>
          <a:bodyPr/>
          <a:lstStyle/>
          <a:p>
            <a:r>
              <a:rPr lang="fr-FR" dirty="0"/>
              <a:t>A-2 : </a:t>
            </a:r>
            <a:r>
              <a:rPr lang="fr-FR" dirty="0" err="1"/>
              <a:t>Compute</a:t>
            </a:r>
            <a:r>
              <a:rPr lang="fr-FR" dirty="0"/>
              <a:t> E</a:t>
            </a:r>
          </a:p>
        </p:txBody>
      </p:sp>
      <p:pic>
        <p:nvPicPr>
          <p:cNvPr id="7" name="Image 6">
            <a:extLst>
              <a:ext uri="{FF2B5EF4-FFF2-40B4-BE49-F238E27FC236}">
                <a16:creationId xmlns:a16="http://schemas.microsoft.com/office/drawing/2014/main" id="{9A3593F5-C330-DAD4-97F6-59132BA69032}"/>
              </a:ext>
            </a:extLst>
          </p:cNvPr>
          <p:cNvPicPr>
            <a:picLocks noChangeAspect="1"/>
          </p:cNvPicPr>
          <p:nvPr/>
        </p:nvPicPr>
        <p:blipFill>
          <a:blip r:embed="rId2"/>
          <a:stretch>
            <a:fillRect/>
          </a:stretch>
        </p:blipFill>
        <p:spPr>
          <a:xfrm>
            <a:off x="1043959" y="633523"/>
            <a:ext cx="4064769" cy="1432347"/>
          </a:xfrm>
          <a:prstGeom prst="rect">
            <a:avLst/>
          </a:prstGeom>
        </p:spPr>
      </p:pic>
      <p:sp>
        <p:nvSpPr>
          <p:cNvPr id="8" name="ZoneTexte 7">
            <a:extLst>
              <a:ext uri="{FF2B5EF4-FFF2-40B4-BE49-F238E27FC236}">
                <a16:creationId xmlns:a16="http://schemas.microsoft.com/office/drawing/2014/main" id="{DFB945C7-E99E-67CF-12BC-70DECBC87B3C}"/>
              </a:ext>
            </a:extLst>
          </p:cNvPr>
          <p:cNvSpPr txBox="1"/>
          <p:nvPr/>
        </p:nvSpPr>
        <p:spPr>
          <a:xfrm>
            <a:off x="1043959" y="265473"/>
            <a:ext cx="3722170" cy="338554"/>
          </a:xfrm>
          <a:prstGeom prst="rect">
            <a:avLst/>
          </a:prstGeom>
          <a:noFill/>
        </p:spPr>
        <p:txBody>
          <a:bodyPr wrap="square" rtlCol="0">
            <a:spAutoFit/>
          </a:bodyPr>
          <a:lstStyle/>
          <a:p>
            <a:r>
              <a:rPr lang="fr-FR" sz="1600" dirty="0">
                <a:latin typeface="Consolas" panose="020B0609020204030204" pitchFamily="49" charset="0"/>
              </a:rPr>
              <a:t>list_of_points.txt</a:t>
            </a:r>
          </a:p>
        </p:txBody>
      </p:sp>
      <p:pic>
        <p:nvPicPr>
          <p:cNvPr id="10" name="Image 9">
            <a:extLst>
              <a:ext uri="{FF2B5EF4-FFF2-40B4-BE49-F238E27FC236}">
                <a16:creationId xmlns:a16="http://schemas.microsoft.com/office/drawing/2014/main" id="{60339F19-C0BB-A7A7-7EE4-B7E4BF8B7D49}"/>
              </a:ext>
            </a:extLst>
          </p:cNvPr>
          <p:cNvPicPr>
            <a:picLocks noChangeAspect="1"/>
          </p:cNvPicPr>
          <p:nvPr/>
        </p:nvPicPr>
        <p:blipFill>
          <a:blip r:embed="rId3"/>
          <a:stretch>
            <a:fillRect/>
          </a:stretch>
        </p:blipFill>
        <p:spPr>
          <a:xfrm>
            <a:off x="6798794" y="1838794"/>
            <a:ext cx="4525006" cy="1552792"/>
          </a:xfrm>
          <a:prstGeom prst="rect">
            <a:avLst/>
          </a:prstGeom>
        </p:spPr>
      </p:pic>
      <p:sp>
        <p:nvSpPr>
          <p:cNvPr id="11" name="Flèche : en arc 10">
            <a:extLst>
              <a:ext uri="{FF2B5EF4-FFF2-40B4-BE49-F238E27FC236}">
                <a16:creationId xmlns:a16="http://schemas.microsoft.com/office/drawing/2014/main" id="{DB094E5A-A051-FF6E-D4B3-83C739E69A94}"/>
              </a:ext>
            </a:extLst>
          </p:cNvPr>
          <p:cNvSpPr/>
          <p:nvPr/>
        </p:nvSpPr>
        <p:spPr>
          <a:xfrm rot="706836">
            <a:off x="4301549" y="506605"/>
            <a:ext cx="2951510" cy="2397657"/>
          </a:xfrm>
          <a:prstGeom prst="circularArrow">
            <a:avLst>
              <a:gd name="adj1" fmla="val 7821"/>
              <a:gd name="adj2" fmla="val 1244034"/>
              <a:gd name="adj3" fmla="val 19379612"/>
              <a:gd name="adj4" fmla="val 15362690"/>
              <a:gd name="adj5" fmla="val 11533"/>
            </a:avLst>
          </a:prstGeom>
          <a:noFill/>
          <a:ln>
            <a:solidFill>
              <a:srgbClr val="FFFF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sp>
        <p:nvSpPr>
          <p:cNvPr id="12" name="ZoneTexte 11">
            <a:extLst>
              <a:ext uri="{FF2B5EF4-FFF2-40B4-BE49-F238E27FC236}">
                <a16:creationId xmlns:a16="http://schemas.microsoft.com/office/drawing/2014/main" id="{BB0D6CE5-2110-A1AD-47CA-BDF10BFF8E6B}"/>
              </a:ext>
            </a:extLst>
          </p:cNvPr>
          <p:cNvSpPr txBox="1"/>
          <p:nvPr/>
        </p:nvSpPr>
        <p:spPr>
          <a:xfrm>
            <a:off x="7215148" y="471083"/>
            <a:ext cx="2455751" cy="1077218"/>
          </a:xfrm>
          <a:prstGeom prst="rect">
            <a:avLst/>
          </a:prstGeom>
          <a:noFill/>
        </p:spPr>
        <p:txBody>
          <a:bodyPr wrap="square" rtlCol="0">
            <a:spAutoFit/>
          </a:bodyPr>
          <a:lstStyle/>
          <a:p>
            <a:r>
              <a:rPr lang="fr-FR" sz="1600" dirty="0" err="1"/>
              <a:t>We</a:t>
            </a:r>
            <a:r>
              <a:rPr lang="fr-FR" sz="1600" dirty="0"/>
              <a:t> enter the </a:t>
            </a:r>
            <a:r>
              <a:rPr lang="fr-FR" sz="1600" dirty="0" err="1"/>
              <a:t>number</a:t>
            </a:r>
            <a:r>
              <a:rPr lang="fr-FR" sz="1600" dirty="0"/>
              <a:t> of points </a:t>
            </a:r>
            <a:r>
              <a:rPr lang="fr-FR" sz="1600" dirty="0" err="1"/>
              <a:t>we</a:t>
            </a:r>
            <a:r>
              <a:rPr lang="fr-FR" sz="1600" dirty="0"/>
              <a:t> </a:t>
            </a:r>
            <a:r>
              <a:rPr lang="fr-FR" sz="1600" dirty="0" err="1"/>
              <a:t>want</a:t>
            </a:r>
            <a:r>
              <a:rPr lang="fr-FR" sz="1600" dirty="0"/>
              <a:t> to </a:t>
            </a:r>
            <a:r>
              <a:rPr lang="fr-FR" sz="1600" dirty="0" err="1"/>
              <a:t>compute</a:t>
            </a:r>
            <a:r>
              <a:rPr lang="fr-FR" sz="1600" dirty="0"/>
              <a:t> (5 or more), </a:t>
            </a:r>
            <a:r>
              <a:rPr lang="fr-FR" sz="1600" dirty="0" err="1"/>
              <a:t>here</a:t>
            </a:r>
            <a:r>
              <a:rPr lang="fr-FR" sz="1600" dirty="0"/>
              <a:t> </a:t>
            </a:r>
            <a:r>
              <a:rPr lang="fr-FR" sz="1600" dirty="0" err="1"/>
              <a:t>we</a:t>
            </a:r>
            <a:r>
              <a:rPr lang="fr-FR" sz="1600" dirty="0"/>
              <a:t> </a:t>
            </a:r>
            <a:r>
              <a:rPr lang="fr-FR" sz="1600" dirty="0" err="1"/>
              <a:t>choose</a:t>
            </a:r>
            <a:r>
              <a:rPr lang="fr-FR" sz="1600" dirty="0"/>
              <a:t> 5 :</a:t>
            </a:r>
          </a:p>
        </p:txBody>
      </p:sp>
      <p:sp>
        <p:nvSpPr>
          <p:cNvPr id="13" name="Accolade fermante 12">
            <a:extLst>
              <a:ext uri="{FF2B5EF4-FFF2-40B4-BE49-F238E27FC236}">
                <a16:creationId xmlns:a16="http://schemas.microsoft.com/office/drawing/2014/main" id="{3C0EDB63-216B-EFD2-B557-6F88DA42D598}"/>
              </a:ext>
            </a:extLst>
          </p:cNvPr>
          <p:cNvSpPr/>
          <p:nvPr/>
        </p:nvSpPr>
        <p:spPr>
          <a:xfrm>
            <a:off x="5142270" y="653187"/>
            <a:ext cx="237707" cy="830996"/>
          </a:xfrm>
          <a:prstGeom prst="rightBrace">
            <a:avLst/>
          </a:prstGeom>
          <a:ln w="28575">
            <a:solidFill>
              <a:srgbClr val="FFFFFF">
                <a:alpha val="60000"/>
              </a:srgb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a:p>
        </p:txBody>
      </p:sp>
      <p:pic>
        <p:nvPicPr>
          <p:cNvPr id="15" name="Image 14">
            <a:extLst>
              <a:ext uri="{FF2B5EF4-FFF2-40B4-BE49-F238E27FC236}">
                <a16:creationId xmlns:a16="http://schemas.microsoft.com/office/drawing/2014/main" id="{75F0A59B-35AC-422C-4047-4E5AD8CA2C22}"/>
              </a:ext>
            </a:extLst>
          </p:cNvPr>
          <p:cNvPicPr>
            <a:picLocks noChangeAspect="1"/>
          </p:cNvPicPr>
          <p:nvPr/>
        </p:nvPicPr>
        <p:blipFill>
          <a:blip r:embed="rId4"/>
          <a:stretch>
            <a:fillRect/>
          </a:stretch>
        </p:blipFill>
        <p:spPr>
          <a:xfrm>
            <a:off x="6357003" y="4141942"/>
            <a:ext cx="5753078" cy="739263"/>
          </a:xfrm>
          <a:prstGeom prst="rect">
            <a:avLst/>
          </a:prstGeom>
        </p:spPr>
      </p:pic>
      <p:sp>
        <p:nvSpPr>
          <p:cNvPr id="16" name="Flèche : bas 15">
            <a:extLst>
              <a:ext uri="{FF2B5EF4-FFF2-40B4-BE49-F238E27FC236}">
                <a16:creationId xmlns:a16="http://schemas.microsoft.com/office/drawing/2014/main" id="{C2F9F175-FDD2-83F8-0BB5-E5DBC1241DBD}"/>
              </a:ext>
            </a:extLst>
          </p:cNvPr>
          <p:cNvSpPr/>
          <p:nvPr/>
        </p:nvSpPr>
        <p:spPr>
          <a:xfrm>
            <a:off x="8840071" y="3487994"/>
            <a:ext cx="442451" cy="557540"/>
          </a:xfrm>
          <a:prstGeom prst="downArrow">
            <a:avLst/>
          </a:prstGeom>
          <a:noFill/>
          <a:ln>
            <a:solidFill>
              <a:srgbClr val="FFFF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18" name="Image 17">
            <a:extLst>
              <a:ext uri="{FF2B5EF4-FFF2-40B4-BE49-F238E27FC236}">
                <a16:creationId xmlns:a16="http://schemas.microsoft.com/office/drawing/2014/main" id="{BB01D6E8-CF48-AFB5-F1DA-CD7B121B4DC3}"/>
              </a:ext>
            </a:extLst>
          </p:cNvPr>
          <p:cNvPicPr>
            <a:picLocks noChangeAspect="1"/>
          </p:cNvPicPr>
          <p:nvPr/>
        </p:nvPicPr>
        <p:blipFill>
          <a:blip r:embed="rId5"/>
          <a:stretch>
            <a:fillRect/>
          </a:stretch>
        </p:blipFill>
        <p:spPr>
          <a:xfrm>
            <a:off x="427013" y="2460796"/>
            <a:ext cx="4838657" cy="2408040"/>
          </a:xfrm>
          <a:prstGeom prst="rect">
            <a:avLst/>
          </a:prstGeom>
        </p:spPr>
      </p:pic>
      <p:sp>
        <p:nvSpPr>
          <p:cNvPr id="19" name="Flèche : bas 18">
            <a:extLst>
              <a:ext uri="{FF2B5EF4-FFF2-40B4-BE49-F238E27FC236}">
                <a16:creationId xmlns:a16="http://schemas.microsoft.com/office/drawing/2014/main" id="{F8747590-097A-A164-48EC-7656C407B57E}"/>
              </a:ext>
            </a:extLst>
          </p:cNvPr>
          <p:cNvSpPr/>
          <p:nvPr/>
        </p:nvSpPr>
        <p:spPr>
          <a:xfrm rot="6718424">
            <a:off x="5607638" y="3444481"/>
            <a:ext cx="442451" cy="960497"/>
          </a:xfrm>
          <a:prstGeom prst="downArrow">
            <a:avLst/>
          </a:prstGeom>
          <a:solidFill>
            <a:schemeClr val="accent6">
              <a:lumMod val="60000"/>
              <a:lumOff val="40000"/>
            </a:schemeClr>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0" name="ZoneTexte 19">
            <a:extLst>
              <a:ext uri="{FF2B5EF4-FFF2-40B4-BE49-F238E27FC236}">
                <a16:creationId xmlns:a16="http://schemas.microsoft.com/office/drawing/2014/main" id="{626563AF-ED1F-7F05-C391-7E5CA24B34ED}"/>
              </a:ext>
            </a:extLst>
          </p:cNvPr>
          <p:cNvSpPr txBox="1"/>
          <p:nvPr/>
        </p:nvSpPr>
        <p:spPr>
          <a:xfrm>
            <a:off x="5300723" y="5118371"/>
            <a:ext cx="6596309" cy="707886"/>
          </a:xfrm>
          <a:prstGeom prst="rect">
            <a:avLst/>
          </a:prstGeom>
          <a:noFill/>
        </p:spPr>
        <p:txBody>
          <a:bodyPr wrap="square" rtlCol="0">
            <a:spAutoFit/>
          </a:bodyPr>
          <a:lstStyle/>
          <a:p>
            <a:r>
              <a:rPr lang="fr-FR" sz="2000" dirty="0" err="1">
                <a:solidFill>
                  <a:schemeClr val="tx2"/>
                </a:solidFill>
              </a:rPr>
              <a:t>We</a:t>
            </a:r>
            <a:r>
              <a:rPr lang="fr-FR" sz="2000" dirty="0">
                <a:solidFill>
                  <a:schemeClr val="tx2"/>
                </a:solidFill>
              </a:rPr>
              <a:t> </a:t>
            </a:r>
            <a:r>
              <a:rPr lang="fr-FR" sz="2000" dirty="0" err="1">
                <a:solidFill>
                  <a:schemeClr val="tx2"/>
                </a:solidFill>
              </a:rPr>
              <a:t>obtain</a:t>
            </a:r>
            <a:r>
              <a:rPr lang="fr-FR" sz="2000" dirty="0">
                <a:solidFill>
                  <a:schemeClr val="tx2"/>
                </a:solidFill>
              </a:rPr>
              <a:t> E but  </a:t>
            </a:r>
            <a:r>
              <a:rPr lang="fr-FR" sz="2000" dirty="0" err="1">
                <a:solidFill>
                  <a:schemeClr val="tx2"/>
                </a:solidFill>
              </a:rPr>
              <a:t>there</a:t>
            </a:r>
            <a:r>
              <a:rPr lang="fr-FR" sz="2000" dirty="0">
                <a:solidFill>
                  <a:schemeClr val="tx2"/>
                </a:solidFill>
              </a:rPr>
              <a:t> are 4 </a:t>
            </a:r>
            <a:r>
              <a:rPr lang="fr-FR" sz="2000" dirty="0" err="1">
                <a:solidFill>
                  <a:schemeClr val="tx2"/>
                </a:solidFill>
              </a:rPr>
              <a:t>potentials</a:t>
            </a:r>
            <a:r>
              <a:rPr lang="fr-FR" sz="2000" dirty="0">
                <a:solidFill>
                  <a:schemeClr val="tx2"/>
                </a:solidFill>
              </a:rPr>
              <a:t> solutions, </a:t>
            </a:r>
            <a:r>
              <a:rPr lang="fr-FR" sz="2000" dirty="0" err="1">
                <a:solidFill>
                  <a:schemeClr val="tx2"/>
                </a:solidFill>
              </a:rPr>
              <a:t>so</a:t>
            </a:r>
            <a:r>
              <a:rPr lang="fr-FR" sz="2000" dirty="0">
                <a:solidFill>
                  <a:schemeClr val="tx2"/>
                </a:solidFill>
              </a:rPr>
              <a:t> </a:t>
            </a:r>
            <a:r>
              <a:rPr lang="fr-FR" sz="2000" dirty="0" err="1">
                <a:solidFill>
                  <a:schemeClr val="tx2"/>
                </a:solidFill>
              </a:rPr>
              <a:t>we</a:t>
            </a:r>
            <a:r>
              <a:rPr lang="fr-FR" sz="2000" dirty="0">
                <a:solidFill>
                  <a:schemeClr val="tx2"/>
                </a:solidFill>
              </a:rPr>
              <a:t> </a:t>
            </a:r>
            <a:r>
              <a:rPr lang="fr-FR" sz="2000" dirty="0" err="1">
                <a:solidFill>
                  <a:schemeClr val="tx2"/>
                </a:solidFill>
              </a:rPr>
              <a:t>saved</a:t>
            </a:r>
            <a:r>
              <a:rPr lang="fr-FR" sz="2000" dirty="0">
                <a:solidFill>
                  <a:schemeClr val="tx2"/>
                </a:solidFill>
              </a:rPr>
              <a:t> the 4 </a:t>
            </a:r>
            <a:r>
              <a:rPr lang="fr-FR" sz="2000" dirty="0" err="1">
                <a:solidFill>
                  <a:schemeClr val="tx2"/>
                </a:solidFill>
              </a:rPr>
              <a:t>differents</a:t>
            </a:r>
            <a:r>
              <a:rPr lang="fr-FR" sz="2000" dirty="0">
                <a:solidFill>
                  <a:schemeClr val="tx2"/>
                </a:solidFill>
              </a:rPr>
              <a:t> matrix </a:t>
            </a:r>
            <a:r>
              <a:rPr lang="fr-FR" sz="2000" dirty="0" err="1">
                <a:solidFill>
                  <a:schemeClr val="tx2"/>
                </a:solidFill>
              </a:rPr>
              <a:t>independentely</a:t>
            </a:r>
            <a:endParaRPr lang="fr-FR" sz="2000" dirty="0">
              <a:solidFill>
                <a:schemeClr val="tx2"/>
              </a:solidFill>
            </a:endParaRPr>
          </a:p>
        </p:txBody>
      </p:sp>
      <p:cxnSp>
        <p:nvCxnSpPr>
          <p:cNvPr id="22" name="Connecteur droit 21">
            <a:extLst>
              <a:ext uri="{FF2B5EF4-FFF2-40B4-BE49-F238E27FC236}">
                <a16:creationId xmlns:a16="http://schemas.microsoft.com/office/drawing/2014/main" id="{D2420E64-6A96-B21A-53D1-A24EB62A14A6}"/>
              </a:ext>
            </a:extLst>
          </p:cNvPr>
          <p:cNvCxnSpPr>
            <a:cxnSpLocks/>
          </p:cNvCxnSpPr>
          <p:nvPr/>
        </p:nvCxnSpPr>
        <p:spPr>
          <a:xfrm>
            <a:off x="334297" y="3135635"/>
            <a:ext cx="5045680" cy="0"/>
          </a:xfrm>
          <a:prstGeom prst="line">
            <a:avLst/>
          </a:prstGeom>
          <a:ln w="38100">
            <a:solidFill>
              <a:srgbClr val="FF0000">
                <a:alpha val="60000"/>
              </a:srgbClr>
            </a:solidFill>
          </a:ln>
        </p:spPr>
        <p:style>
          <a:lnRef idx="1">
            <a:schemeClr val="accent1"/>
          </a:lnRef>
          <a:fillRef idx="0">
            <a:schemeClr val="accent1"/>
          </a:fillRef>
          <a:effectRef idx="0">
            <a:schemeClr val="accent1"/>
          </a:effectRef>
          <a:fontRef idx="minor">
            <a:schemeClr val="tx1"/>
          </a:fontRef>
        </p:style>
      </p:cxnSp>
      <p:cxnSp>
        <p:nvCxnSpPr>
          <p:cNvPr id="25" name="Connecteur droit 24">
            <a:extLst>
              <a:ext uri="{FF2B5EF4-FFF2-40B4-BE49-F238E27FC236}">
                <a16:creationId xmlns:a16="http://schemas.microsoft.com/office/drawing/2014/main" id="{A5C6D236-6B9E-B985-986A-67E812D4D8F7}"/>
              </a:ext>
            </a:extLst>
          </p:cNvPr>
          <p:cNvCxnSpPr>
            <a:cxnSpLocks/>
          </p:cNvCxnSpPr>
          <p:nvPr/>
        </p:nvCxnSpPr>
        <p:spPr>
          <a:xfrm>
            <a:off x="331757" y="3625488"/>
            <a:ext cx="5045680" cy="0"/>
          </a:xfrm>
          <a:prstGeom prst="line">
            <a:avLst/>
          </a:prstGeom>
          <a:ln w="38100">
            <a:solidFill>
              <a:srgbClr val="FF0000">
                <a:alpha val="60000"/>
              </a:srgbClr>
            </a:solidFill>
          </a:ln>
        </p:spPr>
        <p:style>
          <a:lnRef idx="1">
            <a:schemeClr val="accent1"/>
          </a:lnRef>
          <a:fillRef idx="0">
            <a:schemeClr val="accent1"/>
          </a:fillRef>
          <a:effectRef idx="0">
            <a:schemeClr val="accent1"/>
          </a:effectRef>
          <a:fontRef idx="minor">
            <a:schemeClr val="tx1"/>
          </a:fontRef>
        </p:style>
      </p:cxnSp>
      <p:cxnSp>
        <p:nvCxnSpPr>
          <p:cNvPr id="26" name="Connecteur droit 25">
            <a:extLst>
              <a:ext uri="{FF2B5EF4-FFF2-40B4-BE49-F238E27FC236}">
                <a16:creationId xmlns:a16="http://schemas.microsoft.com/office/drawing/2014/main" id="{FF72893B-C35D-B4D7-4FDE-147BE074E052}"/>
              </a:ext>
            </a:extLst>
          </p:cNvPr>
          <p:cNvCxnSpPr>
            <a:cxnSpLocks/>
          </p:cNvCxnSpPr>
          <p:nvPr/>
        </p:nvCxnSpPr>
        <p:spPr>
          <a:xfrm>
            <a:off x="331192" y="4135373"/>
            <a:ext cx="5045680" cy="0"/>
          </a:xfrm>
          <a:prstGeom prst="line">
            <a:avLst/>
          </a:prstGeom>
          <a:ln w="38100">
            <a:solidFill>
              <a:srgbClr val="FF0000">
                <a:alpha val="60000"/>
              </a:srgbClr>
            </a:solidFill>
          </a:ln>
        </p:spPr>
        <p:style>
          <a:lnRef idx="1">
            <a:schemeClr val="accent1"/>
          </a:lnRef>
          <a:fillRef idx="0">
            <a:schemeClr val="accent1"/>
          </a:fillRef>
          <a:effectRef idx="0">
            <a:schemeClr val="accent1"/>
          </a:effectRef>
          <a:fontRef idx="minor">
            <a:schemeClr val="tx1"/>
          </a:fontRef>
        </p:style>
      </p:cxnSp>
      <p:sp>
        <p:nvSpPr>
          <p:cNvPr id="27" name="ZoneTexte 26">
            <a:extLst>
              <a:ext uri="{FF2B5EF4-FFF2-40B4-BE49-F238E27FC236}">
                <a16:creationId xmlns:a16="http://schemas.microsoft.com/office/drawing/2014/main" id="{C3351AC1-61C1-43D7-5D5D-0C1BC0DC842B}"/>
              </a:ext>
            </a:extLst>
          </p:cNvPr>
          <p:cNvSpPr txBox="1"/>
          <p:nvPr/>
        </p:nvSpPr>
        <p:spPr>
          <a:xfrm>
            <a:off x="45583" y="2691261"/>
            <a:ext cx="534245" cy="400110"/>
          </a:xfrm>
          <a:prstGeom prst="rect">
            <a:avLst/>
          </a:prstGeom>
          <a:noFill/>
        </p:spPr>
        <p:txBody>
          <a:bodyPr wrap="square" rtlCol="0">
            <a:spAutoFit/>
          </a:bodyPr>
          <a:lstStyle/>
          <a:p>
            <a:r>
              <a:rPr lang="fr-FR" sz="2000" dirty="0">
                <a:solidFill>
                  <a:srgbClr val="FF0000"/>
                </a:solidFill>
              </a:rPr>
              <a:t>E1</a:t>
            </a:r>
          </a:p>
        </p:txBody>
      </p:sp>
      <p:sp>
        <p:nvSpPr>
          <p:cNvPr id="28" name="ZoneTexte 27">
            <a:extLst>
              <a:ext uri="{FF2B5EF4-FFF2-40B4-BE49-F238E27FC236}">
                <a16:creationId xmlns:a16="http://schemas.microsoft.com/office/drawing/2014/main" id="{E5B128E4-7860-8B75-53D0-CCDE18951F51}"/>
              </a:ext>
            </a:extLst>
          </p:cNvPr>
          <p:cNvSpPr txBox="1"/>
          <p:nvPr/>
        </p:nvSpPr>
        <p:spPr>
          <a:xfrm>
            <a:off x="45582" y="3161817"/>
            <a:ext cx="534245" cy="400110"/>
          </a:xfrm>
          <a:prstGeom prst="rect">
            <a:avLst/>
          </a:prstGeom>
          <a:noFill/>
        </p:spPr>
        <p:txBody>
          <a:bodyPr wrap="square" rtlCol="0">
            <a:spAutoFit/>
          </a:bodyPr>
          <a:lstStyle/>
          <a:p>
            <a:r>
              <a:rPr lang="fr-FR" sz="2000" dirty="0">
                <a:solidFill>
                  <a:srgbClr val="FF0000"/>
                </a:solidFill>
              </a:rPr>
              <a:t>E2</a:t>
            </a:r>
          </a:p>
        </p:txBody>
      </p:sp>
      <p:sp>
        <p:nvSpPr>
          <p:cNvPr id="29" name="ZoneTexte 28">
            <a:extLst>
              <a:ext uri="{FF2B5EF4-FFF2-40B4-BE49-F238E27FC236}">
                <a16:creationId xmlns:a16="http://schemas.microsoft.com/office/drawing/2014/main" id="{27D533F5-C223-27ED-27ED-DD0406B1D97F}"/>
              </a:ext>
            </a:extLst>
          </p:cNvPr>
          <p:cNvSpPr txBox="1"/>
          <p:nvPr/>
        </p:nvSpPr>
        <p:spPr>
          <a:xfrm>
            <a:off x="45581" y="3670559"/>
            <a:ext cx="534245" cy="400110"/>
          </a:xfrm>
          <a:prstGeom prst="rect">
            <a:avLst/>
          </a:prstGeom>
          <a:noFill/>
        </p:spPr>
        <p:txBody>
          <a:bodyPr wrap="square" rtlCol="0">
            <a:spAutoFit/>
          </a:bodyPr>
          <a:lstStyle/>
          <a:p>
            <a:r>
              <a:rPr lang="fr-FR" sz="2000" dirty="0">
                <a:solidFill>
                  <a:srgbClr val="FF0000"/>
                </a:solidFill>
              </a:rPr>
              <a:t>E3</a:t>
            </a:r>
          </a:p>
        </p:txBody>
      </p:sp>
      <p:sp>
        <p:nvSpPr>
          <p:cNvPr id="30" name="ZoneTexte 29">
            <a:extLst>
              <a:ext uri="{FF2B5EF4-FFF2-40B4-BE49-F238E27FC236}">
                <a16:creationId xmlns:a16="http://schemas.microsoft.com/office/drawing/2014/main" id="{BB70EBF9-CF08-2915-8095-67535FAC9BBB}"/>
              </a:ext>
            </a:extLst>
          </p:cNvPr>
          <p:cNvSpPr txBox="1"/>
          <p:nvPr/>
        </p:nvSpPr>
        <p:spPr>
          <a:xfrm>
            <a:off x="45581" y="4123920"/>
            <a:ext cx="534245" cy="400110"/>
          </a:xfrm>
          <a:prstGeom prst="rect">
            <a:avLst/>
          </a:prstGeom>
          <a:noFill/>
        </p:spPr>
        <p:txBody>
          <a:bodyPr wrap="square" rtlCol="0">
            <a:spAutoFit/>
          </a:bodyPr>
          <a:lstStyle/>
          <a:p>
            <a:r>
              <a:rPr lang="fr-FR" sz="2000" dirty="0">
                <a:solidFill>
                  <a:srgbClr val="FF0000"/>
                </a:solidFill>
              </a:rPr>
              <a:t>E4</a:t>
            </a:r>
          </a:p>
        </p:txBody>
      </p:sp>
    </p:spTree>
    <p:extLst>
      <p:ext uri="{BB962C8B-B14F-4D97-AF65-F5344CB8AC3E}">
        <p14:creationId xmlns:p14="http://schemas.microsoft.com/office/powerpoint/2010/main" val="30433192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1E4ED0E-471D-FD31-A3A5-4EC09F563DB4}"/>
              </a:ext>
            </a:extLst>
          </p:cNvPr>
          <p:cNvSpPr>
            <a:spLocks noGrp="1"/>
          </p:cNvSpPr>
          <p:nvPr>
            <p:ph type="title"/>
          </p:nvPr>
        </p:nvSpPr>
        <p:spPr>
          <a:xfrm>
            <a:off x="684212" y="5155925"/>
            <a:ext cx="8534400" cy="1507067"/>
          </a:xfrm>
        </p:spPr>
        <p:txBody>
          <a:bodyPr/>
          <a:lstStyle/>
          <a:p>
            <a:r>
              <a:rPr lang="fr-FR" dirty="0"/>
              <a:t>A-2 : F and </a:t>
            </a:r>
            <a:r>
              <a:rPr lang="fr-FR" sz="3600" dirty="0" err="1"/>
              <a:t>Epipolar</a:t>
            </a:r>
            <a:r>
              <a:rPr lang="fr-FR" sz="3600" dirty="0"/>
              <a:t> Lines</a:t>
            </a:r>
            <a:endParaRPr lang="fr-FR" dirty="0"/>
          </a:p>
        </p:txBody>
      </p:sp>
      <p:pic>
        <p:nvPicPr>
          <p:cNvPr id="4" name="Image 3">
            <a:extLst>
              <a:ext uri="{FF2B5EF4-FFF2-40B4-BE49-F238E27FC236}">
                <a16:creationId xmlns:a16="http://schemas.microsoft.com/office/drawing/2014/main" id="{C4770BA0-FD6A-444F-B735-F8D053E9ED7B}"/>
              </a:ext>
            </a:extLst>
          </p:cNvPr>
          <p:cNvPicPr>
            <a:picLocks noChangeAspect="1"/>
          </p:cNvPicPr>
          <p:nvPr/>
        </p:nvPicPr>
        <p:blipFill>
          <a:blip r:embed="rId2"/>
          <a:stretch>
            <a:fillRect/>
          </a:stretch>
        </p:blipFill>
        <p:spPr>
          <a:xfrm>
            <a:off x="467479" y="187418"/>
            <a:ext cx="5391893" cy="1634918"/>
          </a:xfrm>
          <a:prstGeom prst="rect">
            <a:avLst/>
          </a:prstGeom>
        </p:spPr>
      </p:pic>
      <p:sp>
        <p:nvSpPr>
          <p:cNvPr id="5" name="ZoneTexte 4">
            <a:extLst>
              <a:ext uri="{FF2B5EF4-FFF2-40B4-BE49-F238E27FC236}">
                <a16:creationId xmlns:a16="http://schemas.microsoft.com/office/drawing/2014/main" id="{63E9A126-989A-297A-FB36-82D726620F29}"/>
              </a:ext>
            </a:extLst>
          </p:cNvPr>
          <p:cNvSpPr txBox="1"/>
          <p:nvPr/>
        </p:nvSpPr>
        <p:spPr>
          <a:xfrm>
            <a:off x="658758" y="1901301"/>
            <a:ext cx="5009334" cy="584775"/>
          </a:xfrm>
          <a:prstGeom prst="rect">
            <a:avLst/>
          </a:prstGeom>
          <a:noFill/>
        </p:spPr>
        <p:txBody>
          <a:bodyPr wrap="square" rtlCol="0">
            <a:spAutoFit/>
          </a:bodyPr>
          <a:lstStyle/>
          <a:p>
            <a:pPr algn="ctr"/>
            <a:r>
              <a:rPr lang="fr-FR" sz="1600" dirty="0" err="1"/>
              <a:t>We</a:t>
            </a:r>
            <a:r>
              <a:rPr lang="fr-FR" sz="1600" dirty="0"/>
              <a:t> </a:t>
            </a:r>
            <a:r>
              <a:rPr lang="fr-FR" sz="1600" dirty="0" err="1"/>
              <a:t>just</a:t>
            </a:r>
            <a:r>
              <a:rPr lang="fr-FR" sz="1600" dirty="0"/>
              <a:t> re-use the </a:t>
            </a:r>
            <a:r>
              <a:rPr lang="fr-FR" sz="1600" dirty="0" err="1"/>
              <a:t>list</a:t>
            </a:r>
            <a:r>
              <a:rPr lang="fr-FR" sz="1600" dirty="0"/>
              <a:t> of points of report 1 and </a:t>
            </a:r>
            <a:r>
              <a:rPr lang="fr-FR" sz="1600" dirty="0" err="1"/>
              <a:t>we</a:t>
            </a:r>
            <a:r>
              <a:rPr lang="fr-FR" sz="1600" dirty="0"/>
              <a:t> re-</a:t>
            </a:r>
            <a:r>
              <a:rPr lang="fr-FR" sz="1600" dirty="0" err="1"/>
              <a:t>compute</a:t>
            </a:r>
            <a:r>
              <a:rPr lang="fr-FR" sz="1600" dirty="0"/>
              <a:t> f </a:t>
            </a:r>
            <a:r>
              <a:rPr lang="fr-FR" sz="1600" dirty="0" err="1"/>
              <a:t>with</a:t>
            </a:r>
            <a:r>
              <a:rPr lang="fr-FR" sz="1600" dirty="0"/>
              <a:t> the </a:t>
            </a:r>
            <a:r>
              <a:rPr lang="fr-FR" sz="1600" dirty="0" err="1"/>
              <a:t>same</a:t>
            </a:r>
            <a:r>
              <a:rPr lang="fr-FR" sz="1600" dirty="0"/>
              <a:t> </a:t>
            </a:r>
            <a:r>
              <a:rPr lang="fr-FR" sz="1600" dirty="0" err="1"/>
              <a:t>method</a:t>
            </a:r>
            <a:r>
              <a:rPr lang="fr-FR" sz="1600" dirty="0"/>
              <a:t> as report 1</a:t>
            </a:r>
          </a:p>
        </p:txBody>
      </p:sp>
      <p:pic>
        <p:nvPicPr>
          <p:cNvPr id="9" name="Image 8">
            <a:extLst>
              <a:ext uri="{FF2B5EF4-FFF2-40B4-BE49-F238E27FC236}">
                <a16:creationId xmlns:a16="http://schemas.microsoft.com/office/drawing/2014/main" id="{29279652-DF3D-A67A-210A-09988965AFC7}"/>
              </a:ext>
            </a:extLst>
          </p:cNvPr>
          <p:cNvPicPr>
            <a:picLocks noChangeAspect="1"/>
          </p:cNvPicPr>
          <p:nvPr/>
        </p:nvPicPr>
        <p:blipFill>
          <a:blip r:embed="rId3"/>
          <a:stretch>
            <a:fillRect/>
          </a:stretch>
        </p:blipFill>
        <p:spPr>
          <a:xfrm>
            <a:off x="6479704" y="187418"/>
            <a:ext cx="5244817" cy="1634918"/>
          </a:xfrm>
          <a:prstGeom prst="rect">
            <a:avLst/>
          </a:prstGeom>
        </p:spPr>
      </p:pic>
      <mc:AlternateContent xmlns:mc="http://schemas.openxmlformats.org/markup-compatibility/2006">
        <mc:Choice xmlns:a14="http://schemas.microsoft.com/office/drawing/2010/main" Requires="a14">
          <p:sp>
            <p:nvSpPr>
              <p:cNvPr id="14" name="ZoneTexte 13">
                <a:extLst>
                  <a:ext uri="{FF2B5EF4-FFF2-40B4-BE49-F238E27FC236}">
                    <a16:creationId xmlns:a16="http://schemas.microsoft.com/office/drawing/2014/main" id="{84F40926-922E-D36C-1F88-24258A191D9F}"/>
                  </a:ext>
                </a:extLst>
              </p:cNvPr>
              <p:cNvSpPr txBox="1"/>
              <p:nvPr/>
            </p:nvSpPr>
            <p:spPr>
              <a:xfrm>
                <a:off x="6236008" y="1901301"/>
                <a:ext cx="5732207" cy="584775"/>
              </a:xfrm>
              <a:prstGeom prst="rect">
                <a:avLst/>
              </a:prstGeom>
              <a:noFill/>
            </p:spPr>
            <p:txBody>
              <a:bodyPr wrap="square" rtlCol="0">
                <a:spAutoFit/>
              </a:bodyPr>
              <a:lstStyle/>
              <a:p>
                <a:pPr algn="ctr"/>
                <a:r>
                  <a:rPr lang="fr-FR" sz="1600" dirty="0"/>
                  <a:t>We </a:t>
                </a:r>
                <a:r>
                  <a:rPr lang="fr-FR" sz="1600" dirty="0" err="1"/>
                  <a:t>choose</a:t>
                </a:r>
                <a:r>
                  <a:rPr lang="fr-FR" sz="1600" dirty="0"/>
                  <a:t> the </a:t>
                </a:r>
                <a:r>
                  <a:rPr lang="fr-FR" sz="1600" dirty="0" err="1"/>
                  <a:t>name</a:t>
                </a:r>
                <a:r>
                  <a:rPr lang="fr-FR" sz="1600" dirty="0"/>
                  <a:t> of the matrix </a:t>
                </a:r>
                <a:r>
                  <a:rPr lang="fr-FR" sz="1600" dirty="0" err="1"/>
                  <a:t>we</a:t>
                </a:r>
                <a:r>
                  <a:rPr lang="fr-FR" sz="1600" dirty="0"/>
                  <a:t> </a:t>
                </a:r>
                <a:r>
                  <a:rPr lang="fr-FR" sz="1600" dirty="0" err="1"/>
                  <a:t>want</a:t>
                </a:r>
                <a:r>
                  <a:rPr lang="fr-FR" sz="1600" dirty="0"/>
                  <a:t> to use (</a:t>
                </a:r>
                <a:r>
                  <a:rPr lang="fr-FR" sz="1600" dirty="0" err="1"/>
                  <a:t>here</a:t>
                </a:r>
                <a:r>
                  <a:rPr lang="fr-FR" sz="1600" dirty="0"/>
                  <a:t> E2) and </a:t>
                </a:r>
                <a:r>
                  <a:rPr lang="fr-FR" sz="1600" dirty="0" err="1"/>
                  <a:t>compute</a:t>
                </a:r>
                <a:r>
                  <a:rPr lang="fr-FR" sz="1600" dirty="0"/>
                  <a:t> the new F as </a:t>
                </a:r>
                <a14:m>
                  <m:oMath xmlns:m="http://schemas.openxmlformats.org/officeDocument/2006/math">
                    <m:sSup>
                      <m:sSupPr>
                        <m:ctrlPr>
                          <a:rPr lang="fr-FR" sz="1600" b="0" i="1" smtClean="0">
                            <a:latin typeface="Cambria Math" panose="02040503050406030204" pitchFamily="18" charset="0"/>
                          </a:rPr>
                        </m:ctrlPr>
                      </m:sSupPr>
                      <m:e>
                        <m:r>
                          <a:rPr lang="fr-FR" sz="1600" b="0" i="1" smtClean="0">
                            <a:latin typeface="Cambria Math" panose="02040503050406030204" pitchFamily="18" charset="0"/>
                          </a:rPr>
                          <m:t>𝐾</m:t>
                        </m:r>
                      </m:e>
                      <m:sup>
                        <m:r>
                          <a:rPr lang="fr-FR" sz="1600" b="0" i="1" smtClean="0">
                            <a:latin typeface="Cambria Math" panose="02040503050406030204" pitchFamily="18" charset="0"/>
                          </a:rPr>
                          <m:t>𝑇</m:t>
                        </m:r>
                      </m:sup>
                    </m:sSup>
                    <m:r>
                      <a:rPr lang="fr-FR" sz="1600" b="0" i="1" smtClean="0">
                        <a:latin typeface="Cambria Math" panose="02040503050406030204" pitchFamily="18" charset="0"/>
                      </a:rPr>
                      <m:t>𝐸𝐾</m:t>
                    </m:r>
                  </m:oMath>
                </a14:m>
                <a:r>
                  <a:rPr lang="fr-FR" sz="1600" dirty="0"/>
                  <a:t> (</a:t>
                </a:r>
                <a:r>
                  <a:rPr lang="fr-FR" sz="1600" dirty="0" err="1"/>
                  <a:t>here</a:t>
                </a:r>
                <a:r>
                  <a:rPr lang="fr-FR" sz="1600" dirty="0"/>
                  <a:t> </a:t>
                </a:r>
                <a14:m>
                  <m:oMath xmlns:m="http://schemas.openxmlformats.org/officeDocument/2006/math">
                    <m:r>
                      <a:rPr lang="fr-FR" sz="1600" i="1" dirty="0" smtClean="0">
                        <a:latin typeface="Cambria Math" panose="02040503050406030204" pitchFamily="18" charset="0"/>
                      </a:rPr>
                      <m:t>𝐾</m:t>
                    </m:r>
                    <m:r>
                      <a:rPr lang="fr-FR" sz="1600" i="1" dirty="0" smtClean="0">
                        <a:latin typeface="Cambria Math" panose="02040503050406030204" pitchFamily="18" charset="0"/>
                      </a:rPr>
                      <m:t>=</m:t>
                    </m:r>
                    <m:sSub>
                      <m:sSubPr>
                        <m:ctrlPr>
                          <a:rPr lang="fr-FR" sz="1600" b="0" i="1" dirty="0" smtClean="0">
                            <a:latin typeface="Cambria Math" panose="02040503050406030204" pitchFamily="18" charset="0"/>
                          </a:rPr>
                        </m:ctrlPr>
                      </m:sSubPr>
                      <m:e>
                        <m:r>
                          <a:rPr lang="fr-FR" sz="1600" i="1" dirty="0" smtClean="0">
                            <a:latin typeface="Cambria Math" panose="02040503050406030204" pitchFamily="18" charset="0"/>
                          </a:rPr>
                          <m:t>𝐼</m:t>
                        </m:r>
                      </m:e>
                      <m:sub>
                        <m:r>
                          <a:rPr lang="fr-FR" sz="1600" b="0" i="1" dirty="0" smtClean="0">
                            <a:latin typeface="Cambria Math" panose="02040503050406030204" pitchFamily="18" charset="0"/>
                          </a:rPr>
                          <m:t>3</m:t>
                        </m:r>
                      </m:sub>
                    </m:sSub>
                  </m:oMath>
                </a14:m>
                <a:r>
                  <a:rPr lang="fr-FR" sz="1600" dirty="0"/>
                  <a:t>)</a:t>
                </a:r>
              </a:p>
            </p:txBody>
          </p:sp>
        </mc:Choice>
        <mc:Fallback>
          <p:sp>
            <p:nvSpPr>
              <p:cNvPr id="14" name="ZoneTexte 13">
                <a:extLst>
                  <a:ext uri="{FF2B5EF4-FFF2-40B4-BE49-F238E27FC236}">
                    <a16:creationId xmlns:a16="http://schemas.microsoft.com/office/drawing/2014/main" id="{84F40926-922E-D36C-1F88-24258A191D9F}"/>
                  </a:ext>
                </a:extLst>
              </p:cNvPr>
              <p:cNvSpPr txBox="1">
                <a:spLocks noRot="1" noChangeAspect="1" noMove="1" noResize="1" noEditPoints="1" noAdjustHandles="1" noChangeArrowheads="1" noChangeShapeType="1" noTextEdit="1"/>
              </p:cNvSpPr>
              <p:nvPr/>
            </p:nvSpPr>
            <p:spPr>
              <a:xfrm>
                <a:off x="6236008" y="1901301"/>
                <a:ext cx="5732207" cy="584775"/>
              </a:xfrm>
              <a:prstGeom prst="rect">
                <a:avLst/>
              </a:prstGeom>
              <a:blipFill>
                <a:blip r:embed="rId4"/>
                <a:stretch>
                  <a:fillRect t="-3125" b="-12500"/>
                </a:stretch>
              </a:blipFill>
            </p:spPr>
            <p:txBody>
              <a:bodyPr/>
              <a:lstStyle/>
              <a:p>
                <a:r>
                  <a:rPr lang="fr-FR">
                    <a:noFill/>
                  </a:rPr>
                  <a:t> </a:t>
                </a:r>
              </a:p>
            </p:txBody>
          </p:sp>
        </mc:Fallback>
      </mc:AlternateContent>
      <p:sp>
        <p:nvSpPr>
          <p:cNvPr id="17" name="ZoneTexte 16">
            <a:extLst>
              <a:ext uri="{FF2B5EF4-FFF2-40B4-BE49-F238E27FC236}">
                <a16:creationId xmlns:a16="http://schemas.microsoft.com/office/drawing/2014/main" id="{FB180ABD-2E02-8C99-5B37-E47639FBECA2}"/>
              </a:ext>
            </a:extLst>
          </p:cNvPr>
          <p:cNvSpPr txBox="1"/>
          <p:nvPr/>
        </p:nvSpPr>
        <p:spPr>
          <a:xfrm>
            <a:off x="5885957" y="681711"/>
            <a:ext cx="567161" cy="646331"/>
          </a:xfrm>
          <a:prstGeom prst="rect">
            <a:avLst/>
          </a:prstGeom>
          <a:noFill/>
        </p:spPr>
        <p:txBody>
          <a:bodyPr wrap="square" rtlCol="0">
            <a:spAutoFit/>
          </a:bodyPr>
          <a:lstStyle/>
          <a:p>
            <a:pPr algn="ctr"/>
            <a:r>
              <a:rPr lang="fr-FR" sz="3600" dirty="0"/>
              <a:t>+</a:t>
            </a:r>
          </a:p>
        </p:txBody>
      </p:sp>
      <p:sp>
        <p:nvSpPr>
          <p:cNvPr id="21" name="Flèche : bas 20">
            <a:extLst>
              <a:ext uri="{FF2B5EF4-FFF2-40B4-BE49-F238E27FC236}">
                <a16:creationId xmlns:a16="http://schemas.microsoft.com/office/drawing/2014/main" id="{4A712214-225E-1AC1-431B-9C2703A04C59}"/>
              </a:ext>
            </a:extLst>
          </p:cNvPr>
          <p:cNvSpPr/>
          <p:nvPr/>
        </p:nvSpPr>
        <p:spPr>
          <a:xfrm>
            <a:off x="5972789" y="2198370"/>
            <a:ext cx="393495" cy="772670"/>
          </a:xfrm>
          <a:prstGeom prst="downArrow">
            <a:avLst>
              <a:gd name="adj1" fmla="val 32222"/>
              <a:gd name="adj2" fmla="val 82483"/>
            </a:avLst>
          </a:prstGeom>
          <a:noFill/>
          <a:ln>
            <a:solidFill>
              <a:srgbClr val="FFFF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24" name="Image 23">
            <a:extLst>
              <a:ext uri="{FF2B5EF4-FFF2-40B4-BE49-F238E27FC236}">
                <a16:creationId xmlns:a16="http://schemas.microsoft.com/office/drawing/2014/main" id="{8B102AA9-CB23-3595-FDDE-629C2A820935}"/>
              </a:ext>
            </a:extLst>
          </p:cNvPr>
          <p:cNvPicPr>
            <a:picLocks noChangeAspect="1"/>
          </p:cNvPicPr>
          <p:nvPr/>
        </p:nvPicPr>
        <p:blipFill>
          <a:blip r:embed="rId5"/>
          <a:stretch>
            <a:fillRect/>
          </a:stretch>
        </p:blipFill>
        <p:spPr>
          <a:xfrm>
            <a:off x="2764144" y="3078999"/>
            <a:ext cx="6663711" cy="2387830"/>
          </a:xfrm>
          <a:prstGeom prst="rect">
            <a:avLst/>
          </a:prstGeom>
        </p:spPr>
      </p:pic>
      <p:sp>
        <p:nvSpPr>
          <p:cNvPr id="31" name="ZoneTexte 30">
            <a:extLst>
              <a:ext uri="{FF2B5EF4-FFF2-40B4-BE49-F238E27FC236}">
                <a16:creationId xmlns:a16="http://schemas.microsoft.com/office/drawing/2014/main" id="{E946D797-8B66-359D-487F-37DC60A9E27F}"/>
              </a:ext>
            </a:extLst>
          </p:cNvPr>
          <p:cNvSpPr txBox="1"/>
          <p:nvPr/>
        </p:nvSpPr>
        <p:spPr>
          <a:xfrm>
            <a:off x="190650" y="3488084"/>
            <a:ext cx="2504667" cy="1569660"/>
          </a:xfrm>
          <a:prstGeom prst="rect">
            <a:avLst/>
          </a:prstGeom>
          <a:noFill/>
        </p:spPr>
        <p:txBody>
          <a:bodyPr wrap="square" rtlCol="0">
            <a:spAutoFit/>
          </a:bodyPr>
          <a:lstStyle/>
          <a:p>
            <a:pPr algn="just"/>
            <a:r>
              <a:rPr lang="fr-FR" sz="1600" dirty="0"/>
              <a:t>In cyan, </a:t>
            </a:r>
            <a:r>
              <a:rPr lang="fr-FR" sz="1600" dirty="0" err="1"/>
              <a:t>we</a:t>
            </a:r>
            <a:r>
              <a:rPr lang="fr-FR" sz="1600" dirty="0"/>
              <a:t> </a:t>
            </a:r>
            <a:r>
              <a:rPr lang="fr-FR" sz="1600" dirty="0" err="1"/>
              <a:t>see</a:t>
            </a:r>
            <a:r>
              <a:rPr lang="fr-FR" sz="1600" dirty="0"/>
              <a:t> the </a:t>
            </a:r>
            <a:r>
              <a:rPr lang="fr-FR" sz="1600" dirty="0" err="1"/>
              <a:t>epipolar</a:t>
            </a:r>
            <a:r>
              <a:rPr lang="fr-FR" sz="1600" dirty="0"/>
              <a:t> </a:t>
            </a:r>
            <a:r>
              <a:rPr lang="fr-FR" sz="1600" dirty="0" err="1"/>
              <a:t>lines</a:t>
            </a:r>
            <a:r>
              <a:rPr lang="fr-FR" sz="1600" dirty="0"/>
              <a:t> of the report 1, and in </a:t>
            </a:r>
            <a:r>
              <a:rPr lang="fr-FR" sz="1600" dirty="0" err="1"/>
              <a:t>color</a:t>
            </a:r>
            <a:r>
              <a:rPr lang="fr-FR" sz="1600" dirty="0"/>
              <a:t> the </a:t>
            </a:r>
            <a:r>
              <a:rPr lang="fr-FR" sz="1600" dirty="0" err="1"/>
              <a:t>epipolar</a:t>
            </a:r>
            <a:r>
              <a:rPr lang="fr-FR" sz="1600" dirty="0"/>
              <a:t> </a:t>
            </a:r>
            <a:r>
              <a:rPr lang="fr-FR" sz="1600" dirty="0" err="1"/>
              <a:t>lines</a:t>
            </a:r>
            <a:r>
              <a:rPr lang="fr-FR" sz="1600" dirty="0"/>
              <a:t> of the 5 points </a:t>
            </a:r>
            <a:r>
              <a:rPr lang="en-US" sz="1600" dirty="0"/>
              <a:t>with which we computed E</a:t>
            </a:r>
            <a:endParaRPr lang="fr-FR" sz="1600" dirty="0"/>
          </a:p>
        </p:txBody>
      </p:sp>
    </p:spTree>
    <p:extLst>
      <p:ext uri="{BB962C8B-B14F-4D97-AF65-F5344CB8AC3E}">
        <p14:creationId xmlns:p14="http://schemas.microsoft.com/office/powerpoint/2010/main" val="36313404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1E4ED0E-471D-FD31-A3A5-4EC09F563DB4}"/>
              </a:ext>
            </a:extLst>
          </p:cNvPr>
          <p:cNvSpPr>
            <a:spLocks noGrp="1"/>
          </p:cNvSpPr>
          <p:nvPr>
            <p:ph type="title"/>
          </p:nvPr>
        </p:nvSpPr>
        <p:spPr>
          <a:xfrm>
            <a:off x="684212" y="5155925"/>
            <a:ext cx="8534400" cy="1507067"/>
          </a:xfrm>
        </p:spPr>
        <p:txBody>
          <a:bodyPr/>
          <a:lstStyle/>
          <a:p>
            <a:r>
              <a:rPr lang="fr-FR" dirty="0"/>
              <a:t>A-2 : F and </a:t>
            </a:r>
            <a:r>
              <a:rPr lang="fr-FR" sz="3600" dirty="0" err="1"/>
              <a:t>Epipolar</a:t>
            </a:r>
            <a:r>
              <a:rPr lang="fr-FR" sz="3600" dirty="0"/>
              <a:t> Lines</a:t>
            </a:r>
            <a:endParaRPr lang="fr-FR" dirty="0"/>
          </a:p>
        </p:txBody>
      </p:sp>
      <p:pic>
        <p:nvPicPr>
          <p:cNvPr id="24" name="Image 23">
            <a:extLst>
              <a:ext uri="{FF2B5EF4-FFF2-40B4-BE49-F238E27FC236}">
                <a16:creationId xmlns:a16="http://schemas.microsoft.com/office/drawing/2014/main" id="{8B102AA9-CB23-3595-FDDE-629C2A820935}"/>
              </a:ext>
            </a:extLst>
          </p:cNvPr>
          <p:cNvPicPr>
            <a:picLocks noChangeAspect="1"/>
          </p:cNvPicPr>
          <p:nvPr/>
        </p:nvPicPr>
        <p:blipFill>
          <a:blip r:embed="rId2"/>
          <a:stretch>
            <a:fillRect/>
          </a:stretch>
        </p:blipFill>
        <p:spPr>
          <a:xfrm>
            <a:off x="6247192" y="756014"/>
            <a:ext cx="5608433" cy="2009688"/>
          </a:xfrm>
          <a:prstGeom prst="rect">
            <a:avLst/>
          </a:prstGeom>
        </p:spPr>
      </p:pic>
      <p:sp>
        <p:nvSpPr>
          <p:cNvPr id="3" name="ZoneTexte 2">
            <a:extLst>
              <a:ext uri="{FF2B5EF4-FFF2-40B4-BE49-F238E27FC236}">
                <a16:creationId xmlns:a16="http://schemas.microsoft.com/office/drawing/2014/main" id="{CFADF141-358A-8967-71EE-4CB486B19C0D}"/>
              </a:ext>
            </a:extLst>
          </p:cNvPr>
          <p:cNvSpPr txBox="1"/>
          <p:nvPr/>
        </p:nvSpPr>
        <p:spPr>
          <a:xfrm>
            <a:off x="385537" y="606696"/>
            <a:ext cx="5588768" cy="2308324"/>
          </a:xfrm>
          <a:prstGeom prst="rect">
            <a:avLst/>
          </a:prstGeom>
          <a:noFill/>
        </p:spPr>
        <p:txBody>
          <a:bodyPr wrap="square" rtlCol="0">
            <a:spAutoFit/>
          </a:bodyPr>
          <a:lstStyle/>
          <a:p>
            <a:pPr algn="just"/>
            <a:r>
              <a:rPr lang="en-US" dirty="0"/>
              <a:t>Among the possible essential matrices E (when there are several) there would need to be a way to merge them. </a:t>
            </a:r>
            <a:r>
              <a:rPr lang="en-US" b="1" dirty="0"/>
              <a:t>RANSAC's algorithm </a:t>
            </a:r>
            <a:r>
              <a:rPr lang="en-US" dirty="0"/>
              <a:t>is a good way to do this, but was not implemented here because it was too difficult, and we couldn't find enough help on the internet about it. Which means we get several E's, and we have to try them all.</a:t>
            </a:r>
            <a:endParaRPr lang="fr-FR" dirty="0"/>
          </a:p>
        </p:txBody>
      </p:sp>
      <p:pic>
        <p:nvPicPr>
          <p:cNvPr id="7" name="Image 6">
            <a:extLst>
              <a:ext uri="{FF2B5EF4-FFF2-40B4-BE49-F238E27FC236}">
                <a16:creationId xmlns:a16="http://schemas.microsoft.com/office/drawing/2014/main" id="{9CF0AAC6-B191-90B8-09EE-368117F062F1}"/>
              </a:ext>
            </a:extLst>
          </p:cNvPr>
          <p:cNvPicPr>
            <a:picLocks noChangeAspect="1"/>
          </p:cNvPicPr>
          <p:nvPr/>
        </p:nvPicPr>
        <p:blipFill>
          <a:blip r:embed="rId3"/>
          <a:stretch>
            <a:fillRect/>
          </a:stretch>
        </p:blipFill>
        <p:spPr>
          <a:xfrm>
            <a:off x="6247192" y="3320846"/>
            <a:ext cx="5594894" cy="2035022"/>
          </a:xfrm>
          <a:prstGeom prst="rect">
            <a:avLst/>
          </a:prstGeom>
        </p:spPr>
      </p:pic>
      <p:sp>
        <p:nvSpPr>
          <p:cNvPr id="16" name="ZoneTexte 15">
            <a:extLst>
              <a:ext uri="{FF2B5EF4-FFF2-40B4-BE49-F238E27FC236}">
                <a16:creationId xmlns:a16="http://schemas.microsoft.com/office/drawing/2014/main" id="{1ACF26B9-5709-C6FA-A41C-3BA2E71CC622}"/>
              </a:ext>
            </a:extLst>
          </p:cNvPr>
          <p:cNvSpPr txBox="1"/>
          <p:nvPr/>
        </p:nvSpPr>
        <p:spPr>
          <a:xfrm>
            <a:off x="6247192" y="376624"/>
            <a:ext cx="5156149" cy="338554"/>
          </a:xfrm>
          <a:prstGeom prst="rect">
            <a:avLst/>
          </a:prstGeom>
          <a:noFill/>
        </p:spPr>
        <p:txBody>
          <a:bodyPr wrap="square" rtlCol="0">
            <a:spAutoFit/>
          </a:bodyPr>
          <a:lstStyle/>
          <a:p>
            <a:pPr algn="just"/>
            <a:r>
              <a:rPr lang="fr-FR" sz="1600" dirty="0"/>
              <a:t>5 points : </a:t>
            </a:r>
            <a:r>
              <a:rPr lang="fr-FR" sz="1600" dirty="0">
                <a:latin typeface="Consolas" panose="020B0609020204030204" pitchFamily="49" charset="0"/>
              </a:rPr>
              <a:t>matrix_E2.txt</a:t>
            </a:r>
          </a:p>
        </p:txBody>
      </p:sp>
      <p:sp>
        <p:nvSpPr>
          <p:cNvPr id="18" name="ZoneTexte 17">
            <a:extLst>
              <a:ext uri="{FF2B5EF4-FFF2-40B4-BE49-F238E27FC236}">
                <a16:creationId xmlns:a16="http://schemas.microsoft.com/office/drawing/2014/main" id="{C6093B90-69E3-8458-5011-F6CB7B6C112E}"/>
              </a:ext>
            </a:extLst>
          </p:cNvPr>
          <p:cNvSpPr txBox="1"/>
          <p:nvPr/>
        </p:nvSpPr>
        <p:spPr>
          <a:xfrm>
            <a:off x="6233652" y="2943544"/>
            <a:ext cx="5156149" cy="338554"/>
          </a:xfrm>
          <a:prstGeom prst="rect">
            <a:avLst/>
          </a:prstGeom>
          <a:noFill/>
        </p:spPr>
        <p:txBody>
          <a:bodyPr wrap="square" rtlCol="0">
            <a:spAutoFit/>
          </a:bodyPr>
          <a:lstStyle/>
          <a:p>
            <a:pPr algn="just"/>
            <a:r>
              <a:rPr lang="fr-FR" sz="1600" dirty="0"/>
              <a:t>5 points : </a:t>
            </a:r>
            <a:r>
              <a:rPr lang="fr-FR" sz="1600" dirty="0">
                <a:latin typeface="Consolas" panose="020B0609020204030204" pitchFamily="49" charset="0"/>
              </a:rPr>
              <a:t>matrix_E1.txt</a:t>
            </a:r>
          </a:p>
        </p:txBody>
      </p:sp>
      <p:sp>
        <p:nvSpPr>
          <p:cNvPr id="25" name="ZoneTexte 24">
            <a:extLst>
              <a:ext uri="{FF2B5EF4-FFF2-40B4-BE49-F238E27FC236}">
                <a16:creationId xmlns:a16="http://schemas.microsoft.com/office/drawing/2014/main" id="{7F6E9D7E-F688-3493-8830-7BEBB8735292}"/>
              </a:ext>
            </a:extLst>
          </p:cNvPr>
          <p:cNvSpPr txBox="1"/>
          <p:nvPr/>
        </p:nvSpPr>
        <p:spPr>
          <a:xfrm>
            <a:off x="938278" y="3618847"/>
            <a:ext cx="4483285" cy="1200329"/>
          </a:xfrm>
          <a:prstGeom prst="rect">
            <a:avLst/>
          </a:prstGeom>
          <a:noFill/>
        </p:spPr>
        <p:txBody>
          <a:bodyPr wrap="square">
            <a:spAutoFit/>
          </a:bodyPr>
          <a:lstStyle/>
          <a:p>
            <a:pPr algn="just"/>
            <a:r>
              <a:rPr lang="en-US" dirty="0"/>
              <a:t>We see in the images on the right that E2 is quite correct, but that E1 is completely wrong. We can’t be sure which one is better until we tested it.</a:t>
            </a:r>
            <a:endParaRPr lang="fr-FR" dirty="0"/>
          </a:p>
        </p:txBody>
      </p:sp>
    </p:spTree>
    <p:extLst>
      <p:ext uri="{BB962C8B-B14F-4D97-AF65-F5344CB8AC3E}">
        <p14:creationId xmlns:p14="http://schemas.microsoft.com/office/powerpoint/2010/main" val="16741758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1E4ED0E-471D-FD31-A3A5-4EC09F563DB4}"/>
              </a:ext>
            </a:extLst>
          </p:cNvPr>
          <p:cNvSpPr>
            <a:spLocks noGrp="1"/>
          </p:cNvSpPr>
          <p:nvPr>
            <p:ph type="title"/>
          </p:nvPr>
        </p:nvSpPr>
        <p:spPr>
          <a:xfrm>
            <a:off x="684212" y="5155925"/>
            <a:ext cx="8534400" cy="1507067"/>
          </a:xfrm>
        </p:spPr>
        <p:txBody>
          <a:bodyPr/>
          <a:lstStyle/>
          <a:p>
            <a:r>
              <a:rPr lang="fr-FR" dirty="0"/>
              <a:t>A-2 : F and </a:t>
            </a:r>
            <a:r>
              <a:rPr lang="fr-FR" sz="3600" dirty="0" err="1"/>
              <a:t>Epipolar</a:t>
            </a:r>
            <a:r>
              <a:rPr lang="fr-FR" sz="3600" dirty="0"/>
              <a:t> Lines</a:t>
            </a:r>
            <a:endParaRPr lang="fr-FR" dirty="0"/>
          </a:p>
        </p:txBody>
      </p:sp>
      <p:pic>
        <p:nvPicPr>
          <p:cNvPr id="12" name="Image 11">
            <a:extLst>
              <a:ext uri="{FF2B5EF4-FFF2-40B4-BE49-F238E27FC236}">
                <a16:creationId xmlns:a16="http://schemas.microsoft.com/office/drawing/2014/main" id="{EBE727A9-80D5-0D20-4379-F4204C778933}"/>
              </a:ext>
            </a:extLst>
          </p:cNvPr>
          <p:cNvPicPr>
            <a:picLocks noChangeAspect="1"/>
          </p:cNvPicPr>
          <p:nvPr/>
        </p:nvPicPr>
        <p:blipFill>
          <a:blip r:embed="rId2"/>
          <a:stretch>
            <a:fillRect/>
          </a:stretch>
        </p:blipFill>
        <p:spPr>
          <a:xfrm>
            <a:off x="699737" y="631064"/>
            <a:ext cx="3360446" cy="1980643"/>
          </a:xfrm>
          <a:prstGeom prst="rect">
            <a:avLst/>
          </a:prstGeom>
        </p:spPr>
      </p:pic>
      <p:pic>
        <p:nvPicPr>
          <p:cNvPr id="15" name="Image 14">
            <a:extLst>
              <a:ext uri="{FF2B5EF4-FFF2-40B4-BE49-F238E27FC236}">
                <a16:creationId xmlns:a16="http://schemas.microsoft.com/office/drawing/2014/main" id="{5BD1C452-FBFF-F08B-D2A9-FF2B7110C353}"/>
              </a:ext>
            </a:extLst>
          </p:cNvPr>
          <p:cNvPicPr>
            <a:picLocks noChangeAspect="1"/>
          </p:cNvPicPr>
          <p:nvPr/>
        </p:nvPicPr>
        <p:blipFill>
          <a:blip r:embed="rId3"/>
          <a:stretch>
            <a:fillRect/>
          </a:stretch>
        </p:blipFill>
        <p:spPr>
          <a:xfrm>
            <a:off x="693356" y="3198159"/>
            <a:ext cx="3366827" cy="1980643"/>
          </a:xfrm>
          <a:prstGeom prst="rect">
            <a:avLst/>
          </a:prstGeom>
        </p:spPr>
      </p:pic>
      <p:sp>
        <p:nvSpPr>
          <p:cNvPr id="19" name="ZoneTexte 18">
            <a:extLst>
              <a:ext uri="{FF2B5EF4-FFF2-40B4-BE49-F238E27FC236}">
                <a16:creationId xmlns:a16="http://schemas.microsoft.com/office/drawing/2014/main" id="{9B3A2F6A-6C6C-77D3-51E8-379B921C769D}"/>
              </a:ext>
            </a:extLst>
          </p:cNvPr>
          <p:cNvSpPr txBox="1"/>
          <p:nvPr/>
        </p:nvSpPr>
        <p:spPr>
          <a:xfrm>
            <a:off x="684212" y="292510"/>
            <a:ext cx="3049741" cy="338554"/>
          </a:xfrm>
          <a:prstGeom prst="rect">
            <a:avLst/>
          </a:prstGeom>
          <a:noFill/>
        </p:spPr>
        <p:txBody>
          <a:bodyPr wrap="square" rtlCol="0">
            <a:spAutoFit/>
          </a:bodyPr>
          <a:lstStyle/>
          <a:p>
            <a:pPr algn="just"/>
            <a:r>
              <a:rPr lang="fr-FR" sz="1600" dirty="0"/>
              <a:t>5 points : </a:t>
            </a:r>
            <a:r>
              <a:rPr lang="fr-FR" sz="1600" dirty="0">
                <a:latin typeface="Consolas" panose="020B0609020204030204" pitchFamily="49" charset="0"/>
              </a:rPr>
              <a:t>matrix_E2.txt</a:t>
            </a:r>
          </a:p>
        </p:txBody>
      </p:sp>
      <p:sp>
        <p:nvSpPr>
          <p:cNvPr id="20" name="ZoneTexte 19">
            <a:extLst>
              <a:ext uri="{FF2B5EF4-FFF2-40B4-BE49-F238E27FC236}">
                <a16:creationId xmlns:a16="http://schemas.microsoft.com/office/drawing/2014/main" id="{A1A7411D-E4D3-D736-2272-2A9CBD281399}"/>
              </a:ext>
            </a:extLst>
          </p:cNvPr>
          <p:cNvSpPr txBox="1"/>
          <p:nvPr/>
        </p:nvSpPr>
        <p:spPr>
          <a:xfrm>
            <a:off x="693356" y="2833162"/>
            <a:ext cx="3049741" cy="338554"/>
          </a:xfrm>
          <a:prstGeom prst="rect">
            <a:avLst/>
          </a:prstGeom>
          <a:noFill/>
        </p:spPr>
        <p:txBody>
          <a:bodyPr wrap="square" rtlCol="0">
            <a:spAutoFit/>
          </a:bodyPr>
          <a:lstStyle/>
          <a:p>
            <a:pPr algn="just"/>
            <a:r>
              <a:rPr lang="fr-FR" sz="1600" dirty="0"/>
              <a:t>8 points : </a:t>
            </a:r>
            <a:r>
              <a:rPr lang="fr-FR" sz="1600" dirty="0">
                <a:latin typeface="Consolas" panose="020B0609020204030204" pitchFamily="49" charset="0"/>
              </a:rPr>
              <a:t>matrix_E1.txt</a:t>
            </a:r>
          </a:p>
        </p:txBody>
      </p:sp>
      <mc:AlternateContent xmlns:mc="http://schemas.openxmlformats.org/markup-compatibility/2006">
        <mc:Choice xmlns:a14="http://schemas.microsoft.com/office/drawing/2010/main" Requires="a14">
          <p:sp>
            <p:nvSpPr>
              <p:cNvPr id="5" name="ZoneTexte 4">
                <a:extLst>
                  <a:ext uri="{FF2B5EF4-FFF2-40B4-BE49-F238E27FC236}">
                    <a16:creationId xmlns:a16="http://schemas.microsoft.com/office/drawing/2014/main" id="{A45A3BC8-261C-6B13-00F5-592AB83F8D1A}"/>
                  </a:ext>
                </a:extLst>
              </p:cNvPr>
              <p:cNvSpPr txBox="1"/>
              <p:nvPr/>
            </p:nvSpPr>
            <p:spPr>
              <a:xfrm>
                <a:off x="4715438" y="916964"/>
                <a:ext cx="5962394" cy="4170950"/>
              </a:xfrm>
              <a:prstGeom prst="rect">
                <a:avLst/>
              </a:prstGeom>
              <a:noFill/>
            </p:spPr>
            <p:txBody>
              <a:bodyPr wrap="square">
                <a:spAutoFit/>
              </a:bodyPr>
              <a:lstStyle/>
              <a:p>
                <a:pPr algn="just"/>
                <a:r>
                  <a:rPr lang="en-US" dirty="0"/>
                  <a:t>On the images on the left (used in report 1 because the </a:t>
                </a:r>
                <a:r>
                  <a:rPr lang="en-US" dirty="0" err="1"/>
                  <a:t>epipolar</a:t>
                </a:r>
                <a:r>
                  <a:rPr lang="en-US" dirty="0"/>
                  <a:t> lines were perfect), we can see that the matrices are not precise at all. We can also have more than 5 points to increase the precision, for example 8 points gives us a single matrix E1, but it is also false.</a:t>
                </a:r>
              </a:p>
              <a:p>
                <a:pPr algn="just"/>
                <a:endParaRPr lang="en-US" dirty="0"/>
              </a:p>
              <a:p>
                <a:pPr algn="just"/>
                <a:r>
                  <a:rPr lang="en-US" dirty="0"/>
                  <a:t>This can come from the imprecision of our points, from the calculation of E by the </a:t>
                </a:r>
                <a:r>
                  <a:rPr lang="en-US" dirty="0" err="1">
                    <a:latin typeface="Consolas" panose="020B0609020204030204" pitchFamily="49" charset="0"/>
                  </a:rPr>
                  <a:t>findEssentialMat</a:t>
                </a:r>
                <a:r>
                  <a:rPr lang="en-US" dirty="0">
                    <a:latin typeface="Consolas" panose="020B0609020204030204" pitchFamily="49" charset="0"/>
                  </a:rPr>
                  <a:t>() </a:t>
                </a:r>
                <a:r>
                  <a:rPr lang="en-US" dirty="0"/>
                  <a:t>function of OpenCV, but especially from K. In fact, we do not know the intrinsic matrix of our camera, so we take by default </a:t>
                </a:r>
                <a14:m>
                  <m:oMath xmlns:m="http://schemas.openxmlformats.org/officeDocument/2006/math">
                    <m:r>
                      <a:rPr lang="fr-FR" b="0" i="1" smtClean="0">
                        <a:latin typeface="Cambria Math" panose="02040503050406030204" pitchFamily="18" charset="0"/>
                      </a:rPr>
                      <m:t>𝐾</m:t>
                    </m:r>
                    <m:r>
                      <a:rPr lang="fr-FR" b="0" i="1" smtClean="0">
                        <a:latin typeface="Cambria Math" panose="02040503050406030204" pitchFamily="18" charset="0"/>
                      </a:rPr>
                      <m:t>=</m:t>
                    </m:r>
                    <m:d>
                      <m:dPr>
                        <m:ctrlPr>
                          <a:rPr lang="fr-FR" b="0" i="1" smtClean="0">
                            <a:latin typeface="Cambria Math" panose="02040503050406030204" pitchFamily="18" charset="0"/>
                          </a:rPr>
                        </m:ctrlPr>
                      </m:dPr>
                      <m:e>
                        <m:m>
                          <m:mPr>
                            <m:mcs>
                              <m:mc>
                                <m:mcPr>
                                  <m:count m:val="3"/>
                                  <m:mcJc m:val="center"/>
                                </m:mcPr>
                              </m:mc>
                            </m:mcs>
                            <m:ctrlPr>
                              <a:rPr lang="fr-FR" b="0" i="1" smtClean="0">
                                <a:latin typeface="Cambria Math" panose="02040503050406030204" pitchFamily="18" charset="0"/>
                              </a:rPr>
                            </m:ctrlPr>
                          </m:mPr>
                          <m:mr>
                            <m:e>
                              <m:r>
                                <m:rPr>
                                  <m:brk m:alnAt="7"/>
                                </m:rPr>
                                <a:rPr lang="fr-FR" b="0" i="1" smtClean="0">
                                  <a:latin typeface="Cambria Math" panose="02040503050406030204" pitchFamily="18" charset="0"/>
                                </a:rPr>
                                <m:t>1</m:t>
                              </m:r>
                            </m:e>
                            <m:e>
                              <m:r>
                                <a:rPr lang="fr-FR" b="0" i="1" smtClean="0">
                                  <a:latin typeface="Cambria Math" panose="02040503050406030204" pitchFamily="18" charset="0"/>
                                </a:rPr>
                                <m:t>0</m:t>
                              </m:r>
                            </m:e>
                            <m:e>
                              <m:r>
                                <a:rPr lang="fr-FR" b="0" i="1" smtClean="0">
                                  <a:latin typeface="Cambria Math" panose="02040503050406030204" pitchFamily="18" charset="0"/>
                                </a:rPr>
                                <m:t>0</m:t>
                              </m:r>
                            </m:e>
                          </m:mr>
                          <m:mr>
                            <m:e>
                              <m:r>
                                <a:rPr lang="fr-FR" b="0" i="1" smtClean="0">
                                  <a:latin typeface="Cambria Math" panose="02040503050406030204" pitchFamily="18" charset="0"/>
                                </a:rPr>
                                <m:t>0</m:t>
                              </m:r>
                            </m:e>
                            <m:e>
                              <m:r>
                                <a:rPr lang="fr-FR" b="0" i="1" smtClean="0">
                                  <a:latin typeface="Cambria Math" panose="02040503050406030204" pitchFamily="18" charset="0"/>
                                </a:rPr>
                                <m:t>1</m:t>
                              </m:r>
                            </m:e>
                            <m:e>
                              <m:r>
                                <a:rPr lang="fr-FR" b="0" i="1" smtClean="0">
                                  <a:latin typeface="Cambria Math" panose="02040503050406030204" pitchFamily="18" charset="0"/>
                                </a:rPr>
                                <m:t>0</m:t>
                              </m:r>
                            </m:e>
                          </m:mr>
                          <m:mr>
                            <m:e>
                              <m:r>
                                <a:rPr lang="fr-FR" b="0" i="1" smtClean="0">
                                  <a:latin typeface="Cambria Math" panose="02040503050406030204" pitchFamily="18" charset="0"/>
                                </a:rPr>
                                <m:t>0</m:t>
                              </m:r>
                            </m:e>
                            <m:e>
                              <m:r>
                                <a:rPr lang="fr-FR" b="0" i="1" smtClean="0">
                                  <a:latin typeface="Cambria Math" panose="02040503050406030204" pitchFamily="18" charset="0"/>
                                </a:rPr>
                                <m:t>0</m:t>
                              </m:r>
                            </m:e>
                            <m:e>
                              <m:r>
                                <a:rPr lang="fr-FR" b="0" i="1" smtClean="0">
                                  <a:latin typeface="Cambria Math" panose="02040503050406030204" pitchFamily="18" charset="0"/>
                                </a:rPr>
                                <m:t>1</m:t>
                              </m:r>
                            </m:e>
                          </m:mr>
                        </m:m>
                      </m:e>
                    </m:d>
                  </m:oMath>
                </a14:m>
                <a:r>
                  <a:rPr lang="en-US" dirty="0"/>
                  <a:t>, but this causes a lot of errors.</a:t>
                </a:r>
                <a:endParaRPr lang="fr-FR" dirty="0"/>
              </a:p>
            </p:txBody>
          </p:sp>
        </mc:Choice>
        <mc:Fallback>
          <p:sp>
            <p:nvSpPr>
              <p:cNvPr id="5" name="ZoneTexte 4">
                <a:extLst>
                  <a:ext uri="{FF2B5EF4-FFF2-40B4-BE49-F238E27FC236}">
                    <a16:creationId xmlns:a16="http://schemas.microsoft.com/office/drawing/2014/main" id="{A45A3BC8-261C-6B13-00F5-592AB83F8D1A}"/>
                  </a:ext>
                </a:extLst>
              </p:cNvPr>
              <p:cNvSpPr txBox="1">
                <a:spLocks noRot="1" noChangeAspect="1" noMove="1" noResize="1" noEditPoints="1" noAdjustHandles="1" noChangeArrowheads="1" noChangeShapeType="1" noTextEdit="1"/>
              </p:cNvSpPr>
              <p:nvPr/>
            </p:nvSpPr>
            <p:spPr>
              <a:xfrm>
                <a:off x="4715438" y="916964"/>
                <a:ext cx="5962394" cy="4170950"/>
              </a:xfrm>
              <a:prstGeom prst="rect">
                <a:avLst/>
              </a:prstGeom>
              <a:blipFill>
                <a:blip r:embed="rId4"/>
                <a:stretch>
                  <a:fillRect l="-920" t="-730" r="-818"/>
                </a:stretch>
              </a:blipFill>
            </p:spPr>
            <p:txBody>
              <a:bodyPr/>
              <a:lstStyle/>
              <a:p>
                <a:r>
                  <a:rPr lang="fr-FR">
                    <a:noFill/>
                  </a:rPr>
                  <a:t> </a:t>
                </a:r>
              </a:p>
            </p:txBody>
          </p:sp>
        </mc:Fallback>
      </mc:AlternateContent>
    </p:spTree>
    <p:extLst>
      <p:ext uri="{BB962C8B-B14F-4D97-AF65-F5344CB8AC3E}">
        <p14:creationId xmlns:p14="http://schemas.microsoft.com/office/powerpoint/2010/main" val="14244039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5" name="ZoneTexte 4">
                <a:extLst>
                  <a:ext uri="{FF2B5EF4-FFF2-40B4-BE49-F238E27FC236}">
                    <a16:creationId xmlns:a16="http://schemas.microsoft.com/office/drawing/2014/main" id="{A45A3BC8-261C-6B13-00F5-592AB83F8D1A}"/>
                  </a:ext>
                </a:extLst>
              </p:cNvPr>
              <p:cNvSpPr txBox="1"/>
              <p:nvPr/>
            </p:nvSpPr>
            <p:spPr>
              <a:xfrm>
                <a:off x="533873" y="397706"/>
                <a:ext cx="5962394" cy="4893647"/>
              </a:xfrm>
              <a:prstGeom prst="rect">
                <a:avLst/>
              </a:prstGeom>
              <a:noFill/>
            </p:spPr>
            <p:txBody>
              <a:bodyPr wrap="square">
                <a:spAutoFit/>
              </a:bodyPr>
              <a:lstStyle/>
              <a:p>
                <a:pPr algn="just"/>
                <a:r>
                  <a:rPr lang="en-US" sz="2000" dirty="0">
                    <a:solidFill>
                      <a:schemeClr val="bg2"/>
                    </a:solidFill>
                    <a:latin typeface="Bahnschrift" panose="020B0502040204020203" pitchFamily="34" charset="0"/>
                  </a:rPr>
                  <a:t>Algorithm :</a:t>
                </a:r>
              </a:p>
              <a:p>
                <a:pPr marL="285750" indent="-285750" algn="just">
                  <a:buFont typeface="Wingdings" panose="05000000000000000000" pitchFamily="2" charset="2"/>
                  <a:buChar char="Ø"/>
                </a:pPr>
                <a:r>
                  <a:rPr lang="en-US" sz="1600" u="sng" dirty="0"/>
                  <a:t>Image acquisition</a:t>
                </a:r>
                <a:r>
                  <a:rPr lang="en-US" sz="1600" dirty="0"/>
                  <a:t>: Three images of the object are chosen under known lighting directions. We pass the images in grayscale for greater calculation simplicity.</a:t>
                </a:r>
              </a:p>
              <a:p>
                <a:pPr marL="285750" indent="-285750" algn="just">
                  <a:buFont typeface="Wingdings" panose="05000000000000000000" pitchFamily="2" charset="2"/>
                  <a:buChar char="Ø"/>
                </a:pPr>
                <a:endParaRPr lang="en-US" sz="1200" dirty="0"/>
              </a:p>
              <a:p>
                <a:pPr marL="285750" indent="-285750" algn="just">
                  <a:buFont typeface="Wingdings" panose="05000000000000000000" pitchFamily="2" charset="2"/>
                  <a:buChar char="Ø"/>
                </a:pPr>
                <a:r>
                  <a:rPr lang="en-US" sz="1600" u="sng" dirty="0"/>
                  <a:t>Calculation of the reflectance curves</a:t>
                </a:r>
                <a:r>
                  <a:rPr lang="en-US" sz="1600" dirty="0"/>
                  <a:t>: For each pixel of the image, we find the coordinates </a:t>
                </a:r>
                <a14:m>
                  <m:oMath xmlns:m="http://schemas.openxmlformats.org/officeDocument/2006/math">
                    <m:r>
                      <a:rPr lang="en-US" sz="1600" i="1" dirty="0" smtClean="0">
                        <a:latin typeface="Cambria Math" panose="02040503050406030204" pitchFamily="18" charset="0"/>
                      </a:rPr>
                      <m:t>(</m:t>
                    </m:r>
                    <m:r>
                      <a:rPr lang="en-US" sz="1600" i="1" dirty="0" smtClean="0">
                        <a:latin typeface="Cambria Math" panose="02040503050406030204" pitchFamily="18" charset="0"/>
                      </a:rPr>
                      <m:t>𝑝</m:t>
                    </m:r>
                    <m:r>
                      <a:rPr lang="en-US" sz="1600" i="1" dirty="0" smtClean="0">
                        <a:latin typeface="Cambria Math" panose="02040503050406030204" pitchFamily="18" charset="0"/>
                      </a:rPr>
                      <m:t>, </m:t>
                    </m:r>
                    <m:r>
                      <a:rPr lang="en-US" sz="1600" i="1" dirty="0" smtClean="0">
                        <a:latin typeface="Cambria Math" panose="02040503050406030204" pitchFamily="18" charset="0"/>
                      </a:rPr>
                      <m:t>𝑞</m:t>
                    </m:r>
                    <m:r>
                      <a:rPr lang="en-US" sz="1600" i="1" dirty="0" smtClean="0">
                        <a:latin typeface="Cambria Math" panose="02040503050406030204" pitchFamily="18" charset="0"/>
                      </a:rPr>
                      <m:t>) </m:t>
                    </m:r>
                  </m:oMath>
                </a14:m>
                <a:r>
                  <a:rPr lang="en-US" sz="1600" dirty="0"/>
                  <a:t>as the intersection of the three reflectance curves </a:t>
                </a:r>
                <a14:m>
                  <m:oMath xmlns:m="http://schemas.openxmlformats.org/officeDocument/2006/math">
                    <m:r>
                      <a:rPr lang="en-US" sz="1600" i="1" dirty="0" smtClean="0">
                        <a:latin typeface="Cambria Math" panose="02040503050406030204" pitchFamily="18" charset="0"/>
                      </a:rPr>
                      <m:t>𝑅</m:t>
                    </m:r>
                    <m:r>
                      <a:rPr lang="en-US" sz="1600" i="1" dirty="0" smtClean="0">
                        <a:latin typeface="Cambria Math" panose="02040503050406030204" pitchFamily="18" charset="0"/>
                      </a:rPr>
                      <m:t>1(</m:t>
                    </m:r>
                    <m:r>
                      <a:rPr lang="en-US" sz="1600" i="1" dirty="0" smtClean="0">
                        <a:latin typeface="Cambria Math" panose="02040503050406030204" pitchFamily="18" charset="0"/>
                      </a:rPr>
                      <m:t>𝑝</m:t>
                    </m:r>
                    <m:r>
                      <a:rPr lang="en-US" sz="1600" i="1" dirty="0" smtClean="0">
                        <a:latin typeface="Cambria Math" panose="02040503050406030204" pitchFamily="18" charset="0"/>
                      </a:rPr>
                      <m:t>, </m:t>
                    </m:r>
                    <m:r>
                      <a:rPr lang="en-US" sz="1600" i="1" dirty="0" smtClean="0">
                        <a:latin typeface="Cambria Math" panose="02040503050406030204" pitchFamily="18" charset="0"/>
                      </a:rPr>
                      <m:t>𝑞</m:t>
                    </m:r>
                    <m:r>
                      <a:rPr lang="en-US" sz="1600" i="1" dirty="0" smtClean="0">
                        <a:latin typeface="Cambria Math" panose="02040503050406030204" pitchFamily="18" charset="0"/>
                      </a:rPr>
                      <m:t>)</m:t>
                    </m:r>
                  </m:oMath>
                </a14:m>
                <a:r>
                  <a:rPr lang="en-US" sz="1600" dirty="0"/>
                  <a:t>, </a:t>
                </a:r>
                <a14:m>
                  <m:oMath xmlns:m="http://schemas.openxmlformats.org/officeDocument/2006/math">
                    <m:r>
                      <a:rPr lang="en-US" sz="1600" i="1" dirty="0" smtClean="0">
                        <a:latin typeface="Cambria Math" panose="02040503050406030204" pitchFamily="18" charset="0"/>
                      </a:rPr>
                      <m:t>𝑅</m:t>
                    </m:r>
                    <m:r>
                      <a:rPr lang="en-US" sz="1600" i="1" dirty="0" smtClean="0">
                        <a:latin typeface="Cambria Math" panose="02040503050406030204" pitchFamily="18" charset="0"/>
                      </a:rPr>
                      <m:t>2(</m:t>
                    </m:r>
                    <m:r>
                      <a:rPr lang="en-US" sz="1600" i="1" dirty="0" smtClean="0">
                        <a:latin typeface="Cambria Math" panose="02040503050406030204" pitchFamily="18" charset="0"/>
                      </a:rPr>
                      <m:t>𝑝</m:t>
                    </m:r>
                    <m:r>
                      <a:rPr lang="en-US" sz="1600" i="1" dirty="0" smtClean="0">
                        <a:latin typeface="Cambria Math" panose="02040503050406030204" pitchFamily="18" charset="0"/>
                      </a:rPr>
                      <m:t>, </m:t>
                    </m:r>
                    <m:r>
                      <a:rPr lang="en-US" sz="1600" i="1" dirty="0" smtClean="0">
                        <a:latin typeface="Cambria Math" panose="02040503050406030204" pitchFamily="18" charset="0"/>
                      </a:rPr>
                      <m:t>𝑞</m:t>
                    </m:r>
                    <m:r>
                      <a:rPr lang="en-US" sz="1600" i="1" dirty="0" smtClean="0">
                        <a:latin typeface="Cambria Math" panose="02040503050406030204" pitchFamily="18" charset="0"/>
                      </a:rPr>
                      <m:t>) </m:t>
                    </m:r>
                  </m:oMath>
                </a14:m>
                <a:r>
                  <a:rPr lang="en-US" sz="1600" dirty="0"/>
                  <a:t>and </a:t>
                </a:r>
                <a14:m>
                  <m:oMath xmlns:m="http://schemas.openxmlformats.org/officeDocument/2006/math">
                    <m:r>
                      <a:rPr lang="en-US" sz="1600" i="1" dirty="0" smtClean="0">
                        <a:latin typeface="Cambria Math" panose="02040503050406030204" pitchFamily="18" charset="0"/>
                      </a:rPr>
                      <m:t>𝑅</m:t>
                    </m:r>
                    <m:r>
                      <a:rPr lang="en-US" sz="1600" i="1" dirty="0" smtClean="0">
                        <a:latin typeface="Cambria Math" panose="02040503050406030204" pitchFamily="18" charset="0"/>
                      </a:rPr>
                      <m:t>3(</m:t>
                    </m:r>
                    <m:r>
                      <a:rPr lang="en-US" sz="1600" i="1" dirty="0" smtClean="0">
                        <a:latin typeface="Cambria Math" panose="02040503050406030204" pitchFamily="18" charset="0"/>
                      </a:rPr>
                      <m:t>𝑝</m:t>
                    </m:r>
                    <m:r>
                      <a:rPr lang="en-US" sz="1600" i="1" dirty="0" smtClean="0">
                        <a:latin typeface="Cambria Math" panose="02040503050406030204" pitchFamily="18" charset="0"/>
                      </a:rPr>
                      <m:t> , </m:t>
                    </m:r>
                    <m:r>
                      <a:rPr lang="en-US" sz="1600" i="1" dirty="0" smtClean="0">
                        <a:latin typeface="Cambria Math" panose="02040503050406030204" pitchFamily="18" charset="0"/>
                      </a:rPr>
                      <m:t>𝑞</m:t>
                    </m:r>
                    <m:r>
                      <a:rPr lang="en-US" sz="1600" i="1" dirty="0" smtClean="0">
                        <a:latin typeface="Cambria Math" panose="02040503050406030204" pitchFamily="18" charset="0"/>
                      </a:rPr>
                      <m:t>) </m:t>
                    </m:r>
                  </m:oMath>
                </a14:m>
                <a:r>
                  <a:rPr lang="en-US" sz="1600" dirty="0"/>
                  <a:t>corresponding to the three images captured according to the light intensities.</a:t>
                </a:r>
              </a:p>
              <a:p>
                <a:pPr marL="285750" indent="-285750" algn="just">
                  <a:buFont typeface="Wingdings" panose="05000000000000000000" pitchFamily="2" charset="2"/>
                  <a:buChar char="Ø"/>
                </a:pPr>
                <a:endParaRPr lang="en-US" sz="1200" dirty="0"/>
              </a:p>
              <a:p>
                <a:pPr marL="285750" indent="-285750" algn="just">
                  <a:buFont typeface="Wingdings" panose="05000000000000000000" pitchFamily="2" charset="2"/>
                  <a:buChar char="Ø"/>
                </a:pPr>
                <a:r>
                  <a:rPr lang="en-US" sz="1600" u="sng" dirty="0"/>
                  <a:t>Estimation of surface </a:t>
                </a:r>
                <a:r>
                  <a:rPr lang="en-US" sz="1600" u="sng" dirty="0" err="1"/>
                  <a:t>normals</a:t>
                </a:r>
                <a:r>
                  <a:rPr lang="en-US" sz="1600" dirty="0"/>
                  <a:t>: We solve a system of linear equations to estimate the vectors normal to the surface of the object, which indicate the orientation of each point on the surface relative to the light sources.</a:t>
                </a:r>
              </a:p>
              <a:p>
                <a:pPr marL="285750" indent="-285750" algn="just">
                  <a:buFont typeface="Wingdings" panose="05000000000000000000" pitchFamily="2" charset="2"/>
                  <a:buChar char="Ø"/>
                </a:pPr>
                <a:endParaRPr lang="en-US" sz="1200" dirty="0"/>
              </a:p>
              <a:p>
                <a:pPr marL="285750" indent="-285750" algn="just">
                  <a:buFont typeface="Wingdings" panose="05000000000000000000" pitchFamily="2" charset="2"/>
                  <a:buChar char="Ø"/>
                </a:pPr>
                <a:r>
                  <a:rPr lang="en-US" sz="1600" u="sng" dirty="0"/>
                  <a:t>Conversion to color image</a:t>
                </a:r>
                <a:r>
                  <a:rPr lang="en-US" sz="1600" dirty="0"/>
                  <a:t>: We normalize the normal vectors and convert each pixel into color values, to obtain a color image which visually represents these normal vectors.</a:t>
                </a:r>
                <a:endParaRPr lang="fr-FR" sz="1600" dirty="0"/>
              </a:p>
            </p:txBody>
          </p:sp>
        </mc:Choice>
        <mc:Fallback>
          <p:sp>
            <p:nvSpPr>
              <p:cNvPr id="5" name="ZoneTexte 4">
                <a:extLst>
                  <a:ext uri="{FF2B5EF4-FFF2-40B4-BE49-F238E27FC236}">
                    <a16:creationId xmlns:a16="http://schemas.microsoft.com/office/drawing/2014/main" id="{A45A3BC8-261C-6B13-00F5-592AB83F8D1A}"/>
                  </a:ext>
                </a:extLst>
              </p:cNvPr>
              <p:cNvSpPr txBox="1">
                <a:spLocks noRot="1" noChangeAspect="1" noMove="1" noResize="1" noEditPoints="1" noAdjustHandles="1" noChangeArrowheads="1" noChangeShapeType="1" noTextEdit="1"/>
              </p:cNvSpPr>
              <p:nvPr/>
            </p:nvSpPr>
            <p:spPr>
              <a:xfrm>
                <a:off x="533873" y="397706"/>
                <a:ext cx="5962394" cy="4893647"/>
              </a:xfrm>
              <a:prstGeom prst="rect">
                <a:avLst/>
              </a:prstGeom>
              <a:blipFill>
                <a:blip r:embed="rId2"/>
                <a:stretch>
                  <a:fillRect l="-1125" t="-623" r="-511" b="-623"/>
                </a:stretch>
              </a:blipFill>
            </p:spPr>
            <p:txBody>
              <a:bodyPr/>
              <a:lstStyle/>
              <a:p>
                <a:r>
                  <a:rPr lang="fr-FR">
                    <a:noFill/>
                  </a:rPr>
                  <a:t> </a:t>
                </a:r>
              </a:p>
            </p:txBody>
          </p:sp>
        </mc:Fallback>
      </mc:AlternateContent>
      <p:pic>
        <p:nvPicPr>
          <p:cNvPr id="7" name="Image 6">
            <a:extLst>
              <a:ext uri="{FF2B5EF4-FFF2-40B4-BE49-F238E27FC236}">
                <a16:creationId xmlns:a16="http://schemas.microsoft.com/office/drawing/2014/main" id="{86BD6F51-7A37-4669-028E-214A409D6C83}"/>
              </a:ext>
            </a:extLst>
          </p:cNvPr>
          <p:cNvPicPr>
            <a:picLocks noChangeAspect="1"/>
          </p:cNvPicPr>
          <p:nvPr/>
        </p:nvPicPr>
        <p:blipFill>
          <a:blip r:embed="rId3"/>
          <a:stretch>
            <a:fillRect/>
          </a:stretch>
        </p:blipFill>
        <p:spPr>
          <a:xfrm>
            <a:off x="8007166" y="435511"/>
            <a:ext cx="2517808" cy="2270295"/>
          </a:xfrm>
          <a:prstGeom prst="rect">
            <a:avLst/>
          </a:prstGeom>
        </p:spPr>
      </p:pic>
      <p:sp>
        <p:nvSpPr>
          <p:cNvPr id="8" name="ZoneTexte 7">
            <a:extLst>
              <a:ext uri="{FF2B5EF4-FFF2-40B4-BE49-F238E27FC236}">
                <a16:creationId xmlns:a16="http://schemas.microsoft.com/office/drawing/2014/main" id="{D3C8DBD4-579E-5BA3-85B7-2EA7C3CC1882}"/>
              </a:ext>
            </a:extLst>
          </p:cNvPr>
          <p:cNvSpPr txBox="1"/>
          <p:nvPr/>
        </p:nvSpPr>
        <p:spPr>
          <a:xfrm>
            <a:off x="7957699" y="126453"/>
            <a:ext cx="3049741" cy="338554"/>
          </a:xfrm>
          <a:prstGeom prst="rect">
            <a:avLst/>
          </a:prstGeom>
          <a:noFill/>
        </p:spPr>
        <p:txBody>
          <a:bodyPr wrap="square" rtlCol="0">
            <a:spAutoFit/>
          </a:bodyPr>
          <a:lstStyle/>
          <a:p>
            <a:pPr algn="just"/>
            <a:r>
              <a:rPr lang="fr-FR" sz="1600" dirty="0">
                <a:latin typeface="Consolas" panose="020B0609020204030204" pitchFamily="49" charset="0"/>
              </a:rPr>
              <a:t>lights.txt</a:t>
            </a:r>
          </a:p>
        </p:txBody>
      </p:sp>
      <p:sp>
        <p:nvSpPr>
          <p:cNvPr id="9" name="Flèche : bas 8">
            <a:extLst>
              <a:ext uri="{FF2B5EF4-FFF2-40B4-BE49-F238E27FC236}">
                <a16:creationId xmlns:a16="http://schemas.microsoft.com/office/drawing/2014/main" id="{0088992D-0ABC-8823-BE9B-0FFDADD2FBA3}"/>
              </a:ext>
            </a:extLst>
          </p:cNvPr>
          <p:cNvSpPr/>
          <p:nvPr/>
        </p:nvSpPr>
        <p:spPr>
          <a:xfrm>
            <a:off x="9049571" y="2845231"/>
            <a:ext cx="432999" cy="646331"/>
          </a:xfrm>
          <a:prstGeom prst="downArrow">
            <a:avLst>
              <a:gd name="adj1" fmla="val 43081"/>
              <a:gd name="adj2" fmla="val 53737"/>
            </a:avLst>
          </a:prstGeom>
          <a:noFill/>
          <a:ln>
            <a:solidFill>
              <a:srgbClr val="FFFF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ZoneTexte 9">
            <a:extLst>
              <a:ext uri="{FF2B5EF4-FFF2-40B4-BE49-F238E27FC236}">
                <a16:creationId xmlns:a16="http://schemas.microsoft.com/office/drawing/2014/main" id="{3E453430-715F-7229-CBF4-C27B3C96ABE1}"/>
              </a:ext>
            </a:extLst>
          </p:cNvPr>
          <p:cNvSpPr txBox="1"/>
          <p:nvPr/>
        </p:nvSpPr>
        <p:spPr>
          <a:xfrm>
            <a:off x="9433409" y="2844530"/>
            <a:ext cx="2321282" cy="646331"/>
          </a:xfrm>
          <a:prstGeom prst="rect">
            <a:avLst/>
          </a:prstGeom>
          <a:noFill/>
        </p:spPr>
        <p:txBody>
          <a:bodyPr wrap="square">
            <a:spAutoFit/>
          </a:bodyPr>
          <a:lstStyle/>
          <a:p>
            <a:pPr algn="ctr"/>
            <a:r>
              <a:rPr lang="en-US" dirty="0"/>
              <a:t>Extract only 3 lights (first 0</a:t>
            </a:r>
            <a:r>
              <a:rPr lang="en-US" baseline="30000" dirty="0"/>
              <a:t>th</a:t>
            </a:r>
            <a:r>
              <a:rPr lang="en-US" dirty="0"/>
              <a:t>, last 11</a:t>
            </a:r>
            <a:r>
              <a:rPr lang="en-US" baseline="30000" dirty="0"/>
              <a:t>th</a:t>
            </a:r>
            <a:r>
              <a:rPr lang="en-US" dirty="0"/>
              <a:t>)</a:t>
            </a:r>
            <a:endParaRPr lang="fr-FR" dirty="0"/>
          </a:p>
        </p:txBody>
      </p:sp>
      <p:pic>
        <p:nvPicPr>
          <p:cNvPr id="13" name="Image 12">
            <a:extLst>
              <a:ext uri="{FF2B5EF4-FFF2-40B4-BE49-F238E27FC236}">
                <a16:creationId xmlns:a16="http://schemas.microsoft.com/office/drawing/2014/main" id="{BBE47671-C6C6-1975-A650-0BB7BDC55547}"/>
              </a:ext>
            </a:extLst>
          </p:cNvPr>
          <p:cNvPicPr>
            <a:picLocks noChangeAspect="1"/>
          </p:cNvPicPr>
          <p:nvPr/>
        </p:nvPicPr>
        <p:blipFill>
          <a:blip r:embed="rId4"/>
          <a:stretch>
            <a:fillRect/>
          </a:stretch>
        </p:blipFill>
        <p:spPr>
          <a:xfrm>
            <a:off x="6885894" y="3630286"/>
            <a:ext cx="4760354" cy="1759579"/>
          </a:xfrm>
          <a:prstGeom prst="rect">
            <a:avLst/>
          </a:prstGeom>
        </p:spPr>
      </p:pic>
      <p:sp>
        <p:nvSpPr>
          <p:cNvPr id="21" name="Titre 1">
            <a:extLst>
              <a:ext uri="{FF2B5EF4-FFF2-40B4-BE49-F238E27FC236}">
                <a16:creationId xmlns:a16="http://schemas.microsoft.com/office/drawing/2014/main" id="{80AEA286-4FA3-C3FA-F3BD-FD80906BBE02}"/>
              </a:ext>
            </a:extLst>
          </p:cNvPr>
          <p:cNvSpPr>
            <a:spLocks noGrp="1"/>
          </p:cNvSpPr>
          <p:nvPr>
            <p:ph type="title"/>
          </p:nvPr>
        </p:nvSpPr>
        <p:spPr>
          <a:xfrm>
            <a:off x="684212" y="5155925"/>
            <a:ext cx="8534400" cy="1507067"/>
          </a:xfrm>
        </p:spPr>
        <p:txBody>
          <a:bodyPr/>
          <a:lstStyle/>
          <a:p>
            <a:r>
              <a:rPr lang="fr-FR" dirty="0"/>
              <a:t>B-2 : </a:t>
            </a:r>
            <a:r>
              <a:rPr lang="fr-FR" dirty="0" err="1"/>
              <a:t>Photometric</a:t>
            </a:r>
            <a:r>
              <a:rPr lang="fr-FR" dirty="0"/>
              <a:t> </a:t>
            </a:r>
            <a:r>
              <a:rPr lang="fr-FR" dirty="0" err="1"/>
              <a:t>Stereo</a:t>
            </a:r>
            <a:r>
              <a:rPr lang="fr-FR" dirty="0"/>
              <a:t> Method</a:t>
            </a:r>
          </a:p>
        </p:txBody>
      </p:sp>
    </p:spTree>
    <p:extLst>
      <p:ext uri="{BB962C8B-B14F-4D97-AF65-F5344CB8AC3E}">
        <p14:creationId xmlns:p14="http://schemas.microsoft.com/office/powerpoint/2010/main" val="1594187158"/>
      </p:ext>
    </p:extLst>
  </p:cSld>
  <p:clrMapOvr>
    <a:masterClrMapping/>
  </p:clrMapOvr>
</p:sld>
</file>

<file path=ppt/theme/theme1.xml><?xml version="1.0" encoding="utf-8"?>
<a:theme xmlns:a="http://schemas.openxmlformats.org/drawingml/2006/main" name="Secteur">
  <a:themeElements>
    <a:clrScheme name="Secteur">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ecteur">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ecteur">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docProps/app.xml><?xml version="1.0" encoding="utf-8"?>
<Properties xmlns="http://schemas.openxmlformats.org/officeDocument/2006/extended-properties" xmlns:vt="http://schemas.openxmlformats.org/officeDocument/2006/docPropsVTypes">
  <Template>Slice</Template>
  <TotalTime>1497</TotalTime>
  <Words>1127</Words>
  <Application>Microsoft Office PowerPoint</Application>
  <PresentationFormat>Grand écran</PresentationFormat>
  <Paragraphs>68</Paragraphs>
  <Slides>10</Slides>
  <Notes>0</Notes>
  <HiddenSlides>0</HiddenSlides>
  <MMClips>0</MMClips>
  <ScaleCrop>false</ScaleCrop>
  <HeadingPairs>
    <vt:vector size="6" baseType="variant">
      <vt:variant>
        <vt:lpstr>Polices utilisées</vt:lpstr>
      </vt:variant>
      <vt:variant>
        <vt:i4>6</vt:i4>
      </vt:variant>
      <vt:variant>
        <vt:lpstr>Thème</vt:lpstr>
      </vt:variant>
      <vt:variant>
        <vt:i4>1</vt:i4>
      </vt:variant>
      <vt:variant>
        <vt:lpstr>Titres des diapositives</vt:lpstr>
      </vt:variant>
      <vt:variant>
        <vt:i4>10</vt:i4>
      </vt:variant>
    </vt:vector>
  </HeadingPairs>
  <TitlesOfParts>
    <vt:vector size="17" baseType="lpstr">
      <vt:lpstr>Bahnschrift</vt:lpstr>
      <vt:lpstr>Cambria Math</vt:lpstr>
      <vt:lpstr>Century Gothic</vt:lpstr>
      <vt:lpstr>Consolas</vt:lpstr>
      <vt:lpstr>Wingdings</vt:lpstr>
      <vt:lpstr>Wingdings 3</vt:lpstr>
      <vt:lpstr>Secteur</vt:lpstr>
      <vt:lpstr> Computer Vision Report Assignment #2</vt:lpstr>
      <vt:lpstr>Plan</vt:lpstr>
      <vt:lpstr>Structure of the Program</vt:lpstr>
      <vt:lpstr>A-1 : 5-Points Algorithm</vt:lpstr>
      <vt:lpstr>A-2 : Compute E</vt:lpstr>
      <vt:lpstr>A-2 : F and Epipolar Lines</vt:lpstr>
      <vt:lpstr>A-2 : F and Epipolar Lines</vt:lpstr>
      <vt:lpstr>A-2 : F and Epipolar Lines</vt:lpstr>
      <vt:lpstr>B-2 : Photometric Stereo Method</vt:lpstr>
      <vt:lpstr>B-2 : Photometric Stereo Method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Report Assignment #1</dc:title>
  <dc:creator>Evahn LE GAL</dc:creator>
  <cp:lastModifiedBy>Evahn LE GAL</cp:lastModifiedBy>
  <cp:revision>25</cp:revision>
  <dcterms:created xsi:type="dcterms:W3CDTF">2024-05-11T09:28:12Z</dcterms:created>
  <dcterms:modified xsi:type="dcterms:W3CDTF">2024-06-02T13:20:37Z</dcterms:modified>
</cp:coreProperties>
</file>

<file path=docProps/thumbnail.jpeg>
</file>